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7"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303" r:id="rId25"/>
    <p:sldId id="302" r:id="rId26"/>
    <p:sldId id="304" r:id="rId27"/>
    <p:sldId id="305" r:id="rId28"/>
    <p:sldId id="306" r:id="rId29"/>
    <p:sldId id="282" r:id="rId30"/>
    <p:sldId id="283" r:id="rId31"/>
    <p:sldId id="284" r:id="rId32"/>
    <p:sldId id="285" r:id="rId33"/>
    <p:sldId id="286" r:id="rId34"/>
    <p:sldId id="287" r:id="rId35"/>
    <p:sldId id="289" r:id="rId36"/>
    <p:sldId id="290" r:id="rId37"/>
    <p:sldId id="291" r:id="rId38"/>
    <p:sldId id="292" r:id="rId39"/>
    <p:sldId id="293" r:id="rId40"/>
    <p:sldId id="294" r:id="rId41"/>
    <p:sldId id="295" r:id="rId42"/>
    <p:sldId id="297" r:id="rId43"/>
    <p:sldId id="298" r:id="rId44"/>
    <p:sldId id="300" r:id="rId45"/>
    <p:sldId id="301" r:id="rId46"/>
    <p:sldId id="299" r:id="rId47"/>
    <p:sldId id="307" r:id="rId48"/>
    <p:sldId id="308" r:id="rId49"/>
    <p:sldId id="309" r:id="rId50"/>
    <p:sldId id="310"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0866280-1889-4A74-AA68-AFF20A9BE2D4}">
          <p14:sldIdLst>
            <p14:sldId id="256"/>
            <p14:sldId id="257"/>
          </p14:sldIdLst>
        </p14:section>
        <p14:section name="The problem of image segmentation" id="{3407D504-BE71-4854-BED2-7D54FA3CDA13}">
          <p14:sldIdLst>
            <p14:sldId id="258"/>
            <p14:sldId id="259"/>
            <p14:sldId id="260"/>
            <p14:sldId id="261"/>
            <p14:sldId id="262"/>
            <p14:sldId id="267"/>
            <p14:sldId id="264"/>
            <p14:sldId id="265"/>
            <p14:sldId id="266"/>
            <p14:sldId id="268"/>
            <p14:sldId id="269"/>
            <p14:sldId id="270"/>
            <p14:sldId id="271"/>
          </p14:sldIdLst>
        </p14:section>
        <p14:section name="Introduction to Neural Networks" id="{1C8D93CD-2213-46FC-944C-75FABB9DAFD1}">
          <p14:sldIdLst>
            <p14:sldId id="272"/>
            <p14:sldId id="273"/>
            <p14:sldId id="274"/>
            <p14:sldId id="275"/>
            <p14:sldId id="276"/>
            <p14:sldId id="277"/>
            <p14:sldId id="278"/>
            <p14:sldId id="280"/>
            <p14:sldId id="303"/>
            <p14:sldId id="302"/>
            <p14:sldId id="304"/>
            <p14:sldId id="305"/>
            <p14:sldId id="306"/>
            <p14:sldId id="282"/>
          </p14:sldIdLst>
        </p14:section>
        <p14:section name="Neural Networks for Computer Vision" id="{F60650D1-9E0C-4786-B2D6-C26194D58BF2}">
          <p14:sldIdLst>
            <p14:sldId id="283"/>
            <p14:sldId id="284"/>
            <p14:sldId id="285"/>
            <p14:sldId id="286"/>
            <p14:sldId id="287"/>
            <p14:sldId id="289"/>
            <p14:sldId id="290"/>
            <p14:sldId id="291"/>
            <p14:sldId id="292"/>
            <p14:sldId id="293"/>
            <p14:sldId id="294"/>
          </p14:sldIdLst>
        </p14:section>
        <p14:section name="Histopathological image segmentation" id="{DABF457F-A2D7-4AA0-9CA7-7C7AF4ABB993}">
          <p14:sldIdLst>
            <p14:sldId id="295"/>
            <p14:sldId id="297"/>
            <p14:sldId id="298"/>
            <p14:sldId id="300"/>
            <p14:sldId id="301"/>
            <p14:sldId id="299"/>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ABA9"/>
    <a:srgbClr val="D7CDE1"/>
    <a:srgbClr val="A9C1C9"/>
    <a:srgbClr val="ADB7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81" autoAdjust="0"/>
  </p:normalViewPr>
  <p:slideViewPr>
    <p:cSldViewPr snapToGrid="0">
      <p:cViewPr varScale="1">
        <p:scale>
          <a:sx n="104" d="100"/>
          <a:sy n="104" d="100"/>
        </p:scale>
        <p:origin x="260"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D77547-81F5-4C7C-994A-A13D87288A3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8C24A46A-70BD-4960-9757-1FDC476683BC}">
      <dgm:prSet/>
      <dgm:spPr/>
      <dgm:t>
        <a:bodyPr/>
        <a:lstStyle/>
        <a:p>
          <a:pPr>
            <a:defRPr cap="all"/>
          </a:pPr>
          <a:r>
            <a:rPr lang="en-GB"/>
            <a:t>Object detection</a:t>
          </a:r>
          <a:endParaRPr lang="en-US"/>
        </a:p>
      </dgm:t>
    </dgm:pt>
    <dgm:pt modelId="{1BE2FC4E-F25A-4A74-9EDC-D5CA7FAA1C54}" type="parTrans" cxnId="{BB4DF410-F076-4D4F-939D-B539105CA2FD}">
      <dgm:prSet/>
      <dgm:spPr/>
      <dgm:t>
        <a:bodyPr/>
        <a:lstStyle/>
        <a:p>
          <a:endParaRPr lang="en-US"/>
        </a:p>
      </dgm:t>
    </dgm:pt>
    <dgm:pt modelId="{91F1042F-50AF-4B89-93E8-EDBBE50DA235}" type="sibTrans" cxnId="{BB4DF410-F076-4D4F-939D-B539105CA2FD}">
      <dgm:prSet/>
      <dgm:spPr/>
      <dgm:t>
        <a:bodyPr/>
        <a:lstStyle/>
        <a:p>
          <a:endParaRPr lang="en-US"/>
        </a:p>
      </dgm:t>
    </dgm:pt>
    <dgm:pt modelId="{B2ADAFAC-DDF5-4666-A7FF-A7ABA34AE9F9}">
      <dgm:prSet/>
      <dgm:spPr/>
      <dgm:t>
        <a:bodyPr/>
        <a:lstStyle/>
        <a:p>
          <a:pPr>
            <a:defRPr cap="all"/>
          </a:pPr>
          <a:r>
            <a:rPr lang="en-GB"/>
            <a:t>Face detection and recognition</a:t>
          </a:r>
          <a:endParaRPr lang="en-US"/>
        </a:p>
      </dgm:t>
    </dgm:pt>
    <dgm:pt modelId="{3C633551-F067-462C-B479-9E6DB264210C}" type="parTrans" cxnId="{4DDC61E9-A1F7-449A-8E97-B6C965EF3B86}">
      <dgm:prSet/>
      <dgm:spPr/>
      <dgm:t>
        <a:bodyPr/>
        <a:lstStyle/>
        <a:p>
          <a:endParaRPr lang="en-US"/>
        </a:p>
      </dgm:t>
    </dgm:pt>
    <dgm:pt modelId="{3279D652-A0D8-460C-A919-5DA300931B15}" type="sibTrans" cxnId="{4DDC61E9-A1F7-449A-8E97-B6C965EF3B86}">
      <dgm:prSet/>
      <dgm:spPr/>
      <dgm:t>
        <a:bodyPr/>
        <a:lstStyle/>
        <a:p>
          <a:endParaRPr lang="en-US"/>
        </a:p>
      </dgm:t>
    </dgm:pt>
    <dgm:pt modelId="{2F06ED8B-F3FE-4CA8-9CD4-B8F3816FC0ED}">
      <dgm:prSet/>
      <dgm:spPr/>
      <dgm:t>
        <a:bodyPr/>
        <a:lstStyle/>
        <a:p>
          <a:pPr>
            <a:defRPr cap="all"/>
          </a:pPr>
          <a:r>
            <a:rPr lang="en-GB"/>
            <a:t>Autonomous vehicles</a:t>
          </a:r>
          <a:endParaRPr lang="en-US"/>
        </a:p>
      </dgm:t>
    </dgm:pt>
    <dgm:pt modelId="{0A0FE003-0EED-43E4-AE6B-D750A81598FD}" type="parTrans" cxnId="{481EBAFC-A590-4257-8ADA-DE050BD94280}">
      <dgm:prSet/>
      <dgm:spPr/>
      <dgm:t>
        <a:bodyPr/>
        <a:lstStyle/>
        <a:p>
          <a:endParaRPr lang="en-US"/>
        </a:p>
      </dgm:t>
    </dgm:pt>
    <dgm:pt modelId="{D6E8D811-A4AB-493C-BD87-AE9C27A9C51F}" type="sibTrans" cxnId="{481EBAFC-A590-4257-8ADA-DE050BD94280}">
      <dgm:prSet/>
      <dgm:spPr/>
      <dgm:t>
        <a:bodyPr/>
        <a:lstStyle/>
        <a:p>
          <a:endParaRPr lang="en-US"/>
        </a:p>
      </dgm:t>
    </dgm:pt>
    <dgm:pt modelId="{A25F80D9-954F-4284-82E4-56A90533C1A8}">
      <dgm:prSet/>
      <dgm:spPr/>
      <dgm:t>
        <a:bodyPr/>
        <a:lstStyle/>
        <a:p>
          <a:pPr>
            <a:defRPr cap="all"/>
          </a:pPr>
          <a:r>
            <a:rPr lang="en-GB"/>
            <a:t>Security</a:t>
          </a:r>
          <a:endParaRPr lang="en-US"/>
        </a:p>
      </dgm:t>
    </dgm:pt>
    <dgm:pt modelId="{677D6F9F-24B9-4114-BB9F-FC32BA12941A}" type="parTrans" cxnId="{8B9B1271-BE34-45B4-BBDA-D634339ED8DF}">
      <dgm:prSet/>
      <dgm:spPr/>
      <dgm:t>
        <a:bodyPr/>
        <a:lstStyle/>
        <a:p>
          <a:endParaRPr lang="en-US"/>
        </a:p>
      </dgm:t>
    </dgm:pt>
    <dgm:pt modelId="{8283F343-D5C8-4085-BB28-E3B57631BB66}" type="sibTrans" cxnId="{8B9B1271-BE34-45B4-BBDA-D634339ED8DF}">
      <dgm:prSet/>
      <dgm:spPr/>
      <dgm:t>
        <a:bodyPr/>
        <a:lstStyle/>
        <a:p>
          <a:endParaRPr lang="en-US"/>
        </a:p>
      </dgm:t>
    </dgm:pt>
    <dgm:pt modelId="{0073AF35-3559-446F-8331-60CC339F3935}">
      <dgm:prSet/>
      <dgm:spPr/>
      <dgm:t>
        <a:bodyPr/>
        <a:lstStyle/>
        <a:p>
          <a:pPr>
            <a:defRPr cap="all"/>
          </a:pPr>
          <a:r>
            <a:rPr lang="en-GB" b="1"/>
            <a:t>Medical Imaging</a:t>
          </a:r>
          <a:endParaRPr lang="en-US"/>
        </a:p>
      </dgm:t>
    </dgm:pt>
    <dgm:pt modelId="{C1148D31-BF54-4FAA-ABA1-7F129386787F}" type="parTrans" cxnId="{A53E6A43-BD02-48C5-BFC4-A76D60C85492}">
      <dgm:prSet/>
      <dgm:spPr/>
      <dgm:t>
        <a:bodyPr/>
        <a:lstStyle/>
        <a:p>
          <a:endParaRPr lang="en-US"/>
        </a:p>
      </dgm:t>
    </dgm:pt>
    <dgm:pt modelId="{1DA4AE63-616A-4174-B71A-AA82B9FC70EA}" type="sibTrans" cxnId="{A53E6A43-BD02-48C5-BFC4-A76D60C85492}">
      <dgm:prSet/>
      <dgm:spPr/>
      <dgm:t>
        <a:bodyPr/>
        <a:lstStyle/>
        <a:p>
          <a:endParaRPr lang="en-US"/>
        </a:p>
      </dgm:t>
    </dgm:pt>
    <dgm:pt modelId="{A7989C01-65DB-48F3-8C0B-19FE9110C213}" type="pres">
      <dgm:prSet presAssocID="{8AD77547-81F5-4C7C-994A-A13D87288A37}" presName="root" presStyleCnt="0">
        <dgm:presLayoutVars>
          <dgm:dir/>
          <dgm:resizeHandles val="exact"/>
        </dgm:presLayoutVars>
      </dgm:prSet>
      <dgm:spPr/>
    </dgm:pt>
    <dgm:pt modelId="{B08953C2-5F9B-4E47-8868-239C252FBDE7}" type="pres">
      <dgm:prSet presAssocID="{8C24A46A-70BD-4960-9757-1FDC476683BC}" presName="compNode" presStyleCnt="0"/>
      <dgm:spPr/>
    </dgm:pt>
    <dgm:pt modelId="{7827427D-0D33-4B07-BB2E-7C5688E83287}" type="pres">
      <dgm:prSet presAssocID="{8C24A46A-70BD-4960-9757-1FDC476683BC}" presName="iconBgRect" presStyleLbl="bgShp" presStyleIdx="0" presStyleCnt="5"/>
      <dgm:spPr/>
    </dgm:pt>
    <dgm:pt modelId="{1887B8EE-ED36-4DF0-8AF4-9297D8D3CBDC}" type="pres">
      <dgm:prSet presAssocID="{8C24A46A-70BD-4960-9757-1FDC476683B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gno di spunta"/>
        </a:ext>
      </dgm:extLst>
    </dgm:pt>
    <dgm:pt modelId="{51593EEE-5BD4-4BCE-A712-392A3919AA8B}" type="pres">
      <dgm:prSet presAssocID="{8C24A46A-70BD-4960-9757-1FDC476683BC}" presName="spaceRect" presStyleCnt="0"/>
      <dgm:spPr/>
    </dgm:pt>
    <dgm:pt modelId="{2E707E0D-2029-46FF-A0C9-59FA0611EBB2}" type="pres">
      <dgm:prSet presAssocID="{8C24A46A-70BD-4960-9757-1FDC476683BC}" presName="textRect" presStyleLbl="revTx" presStyleIdx="0" presStyleCnt="5">
        <dgm:presLayoutVars>
          <dgm:chMax val="1"/>
          <dgm:chPref val="1"/>
        </dgm:presLayoutVars>
      </dgm:prSet>
      <dgm:spPr/>
    </dgm:pt>
    <dgm:pt modelId="{F7EBC48F-D2DF-4E29-B08C-57FDBBAD1A39}" type="pres">
      <dgm:prSet presAssocID="{91F1042F-50AF-4B89-93E8-EDBBE50DA235}" presName="sibTrans" presStyleCnt="0"/>
      <dgm:spPr/>
    </dgm:pt>
    <dgm:pt modelId="{7E2CF393-752F-481F-B981-F832F447077F}" type="pres">
      <dgm:prSet presAssocID="{B2ADAFAC-DDF5-4666-A7FF-A7ABA34AE9F9}" presName="compNode" presStyleCnt="0"/>
      <dgm:spPr/>
    </dgm:pt>
    <dgm:pt modelId="{7DCB07FD-08B4-4ECB-A280-F698C19A9001}" type="pres">
      <dgm:prSet presAssocID="{B2ADAFAC-DDF5-4666-A7FF-A7ABA34AE9F9}" presName="iconBgRect" presStyleLbl="bgShp" presStyleIdx="1" presStyleCnt="5"/>
      <dgm:spPr/>
    </dgm:pt>
    <dgm:pt modelId="{727B8430-3723-4DCE-BA6D-F28ADDCF8284}" type="pres">
      <dgm:prSet presAssocID="{B2ADAFAC-DDF5-4666-A7FF-A7ABA34AE9F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11905AC6-498F-47AD-B63D-1200EF2B1DFB}" type="pres">
      <dgm:prSet presAssocID="{B2ADAFAC-DDF5-4666-A7FF-A7ABA34AE9F9}" presName="spaceRect" presStyleCnt="0"/>
      <dgm:spPr/>
    </dgm:pt>
    <dgm:pt modelId="{913AAB78-0E0E-4D15-A1C1-17D6A683FE60}" type="pres">
      <dgm:prSet presAssocID="{B2ADAFAC-DDF5-4666-A7FF-A7ABA34AE9F9}" presName="textRect" presStyleLbl="revTx" presStyleIdx="1" presStyleCnt="5">
        <dgm:presLayoutVars>
          <dgm:chMax val="1"/>
          <dgm:chPref val="1"/>
        </dgm:presLayoutVars>
      </dgm:prSet>
      <dgm:spPr/>
    </dgm:pt>
    <dgm:pt modelId="{2253ED49-6E85-4C6E-8064-2FDDF5DE051A}" type="pres">
      <dgm:prSet presAssocID="{3279D652-A0D8-460C-A919-5DA300931B15}" presName="sibTrans" presStyleCnt="0"/>
      <dgm:spPr/>
    </dgm:pt>
    <dgm:pt modelId="{29CB624F-BBB2-4EB0-A114-D4822007A1FD}" type="pres">
      <dgm:prSet presAssocID="{2F06ED8B-F3FE-4CA8-9CD4-B8F3816FC0ED}" presName="compNode" presStyleCnt="0"/>
      <dgm:spPr/>
    </dgm:pt>
    <dgm:pt modelId="{853B585B-B3DB-4DE1-874A-E41A51B6A767}" type="pres">
      <dgm:prSet presAssocID="{2F06ED8B-F3FE-4CA8-9CD4-B8F3816FC0ED}" presName="iconBgRect" presStyleLbl="bgShp" presStyleIdx="2" presStyleCnt="5"/>
      <dgm:spPr/>
    </dgm:pt>
    <dgm:pt modelId="{4F325BB0-34E1-4BE2-B09B-7677E6D95444}" type="pres">
      <dgm:prSet presAssocID="{2F06ED8B-F3FE-4CA8-9CD4-B8F3816FC0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utomobile"/>
        </a:ext>
      </dgm:extLst>
    </dgm:pt>
    <dgm:pt modelId="{D478A7B6-022E-47B2-957E-BA398C6FB935}" type="pres">
      <dgm:prSet presAssocID="{2F06ED8B-F3FE-4CA8-9CD4-B8F3816FC0ED}" presName="spaceRect" presStyleCnt="0"/>
      <dgm:spPr/>
    </dgm:pt>
    <dgm:pt modelId="{E0E92503-EE0E-4B69-B453-A1759F120872}" type="pres">
      <dgm:prSet presAssocID="{2F06ED8B-F3FE-4CA8-9CD4-B8F3816FC0ED}" presName="textRect" presStyleLbl="revTx" presStyleIdx="2" presStyleCnt="5">
        <dgm:presLayoutVars>
          <dgm:chMax val="1"/>
          <dgm:chPref val="1"/>
        </dgm:presLayoutVars>
      </dgm:prSet>
      <dgm:spPr/>
    </dgm:pt>
    <dgm:pt modelId="{56E5D283-ABF5-4BBC-B473-6653D1B33BFB}" type="pres">
      <dgm:prSet presAssocID="{D6E8D811-A4AB-493C-BD87-AE9C27A9C51F}" presName="sibTrans" presStyleCnt="0"/>
      <dgm:spPr/>
    </dgm:pt>
    <dgm:pt modelId="{85D5215E-4330-4E83-8DB9-5274327ABFE5}" type="pres">
      <dgm:prSet presAssocID="{A25F80D9-954F-4284-82E4-56A90533C1A8}" presName="compNode" presStyleCnt="0"/>
      <dgm:spPr/>
    </dgm:pt>
    <dgm:pt modelId="{359EA70D-F673-475B-B3FC-A9748C7D046C}" type="pres">
      <dgm:prSet presAssocID="{A25F80D9-954F-4284-82E4-56A90533C1A8}" presName="iconBgRect" presStyleLbl="bgShp" presStyleIdx="3" presStyleCnt="5"/>
      <dgm:spPr/>
    </dgm:pt>
    <dgm:pt modelId="{93475047-BD3E-4759-9385-4B8B47F41809}" type="pres">
      <dgm:prSet presAssocID="{A25F80D9-954F-4284-82E4-56A90533C1A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1F0C3B3F-6141-4BE8-862B-B004A12031A5}" type="pres">
      <dgm:prSet presAssocID="{A25F80D9-954F-4284-82E4-56A90533C1A8}" presName="spaceRect" presStyleCnt="0"/>
      <dgm:spPr/>
    </dgm:pt>
    <dgm:pt modelId="{362C2C48-DB61-4A89-A61D-EDAE21BA3814}" type="pres">
      <dgm:prSet presAssocID="{A25F80D9-954F-4284-82E4-56A90533C1A8}" presName="textRect" presStyleLbl="revTx" presStyleIdx="3" presStyleCnt="5">
        <dgm:presLayoutVars>
          <dgm:chMax val="1"/>
          <dgm:chPref val="1"/>
        </dgm:presLayoutVars>
      </dgm:prSet>
      <dgm:spPr/>
    </dgm:pt>
    <dgm:pt modelId="{5A1AB4E0-573F-43DD-8B68-D3E5626460B5}" type="pres">
      <dgm:prSet presAssocID="{8283F343-D5C8-4085-BB28-E3B57631BB66}" presName="sibTrans" presStyleCnt="0"/>
      <dgm:spPr/>
    </dgm:pt>
    <dgm:pt modelId="{F511DAC2-FC40-441E-92E4-7303B31D6FD5}" type="pres">
      <dgm:prSet presAssocID="{0073AF35-3559-446F-8331-60CC339F3935}" presName="compNode" presStyleCnt="0"/>
      <dgm:spPr/>
    </dgm:pt>
    <dgm:pt modelId="{C5D8A5F9-2951-4B89-B3EB-2356B4FF1D5B}" type="pres">
      <dgm:prSet presAssocID="{0073AF35-3559-446F-8331-60CC339F3935}" presName="iconBgRect" presStyleLbl="bgShp" presStyleIdx="4" presStyleCnt="5"/>
      <dgm:spPr/>
    </dgm:pt>
    <dgm:pt modelId="{9B14881B-C492-46A1-B6E9-98C0D8DDD91D}" type="pres">
      <dgm:prSet presAssocID="{0073AF35-3559-446F-8331-60CC339F39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etoscopio"/>
        </a:ext>
      </dgm:extLst>
    </dgm:pt>
    <dgm:pt modelId="{31C8828D-D117-41B5-9377-657979EC9079}" type="pres">
      <dgm:prSet presAssocID="{0073AF35-3559-446F-8331-60CC339F3935}" presName="spaceRect" presStyleCnt="0"/>
      <dgm:spPr/>
    </dgm:pt>
    <dgm:pt modelId="{3CFEA1EE-4125-409E-B4B6-43109CF22221}" type="pres">
      <dgm:prSet presAssocID="{0073AF35-3559-446F-8331-60CC339F3935}" presName="textRect" presStyleLbl="revTx" presStyleIdx="4" presStyleCnt="5">
        <dgm:presLayoutVars>
          <dgm:chMax val="1"/>
          <dgm:chPref val="1"/>
        </dgm:presLayoutVars>
      </dgm:prSet>
      <dgm:spPr/>
    </dgm:pt>
  </dgm:ptLst>
  <dgm:cxnLst>
    <dgm:cxn modelId="{C1D41003-CC8B-4A92-83C6-6A0C2D1FD91E}" type="presOf" srcId="{B2ADAFAC-DDF5-4666-A7FF-A7ABA34AE9F9}" destId="{913AAB78-0E0E-4D15-A1C1-17D6A683FE60}" srcOrd="0" destOrd="0" presId="urn:microsoft.com/office/officeart/2018/5/layout/IconCircleLabelList"/>
    <dgm:cxn modelId="{BB4DF410-F076-4D4F-939D-B539105CA2FD}" srcId="{8AD77547-81F5-4C7C-994A-A13D87288A37}" destId="{8C24A46A-70BD-4960-9757-1FDC476683BC}" srcOrd="0" destOrd="0" parTransId="{1BE2FC4E-F25A-4A74-9EDC-D5CA7FAA1C54}" sibTransId="{91F1042F-50AF-4B89-93E8-EDBBE50DA235}"/>
    <dgm:cxn modelId="{4AC27B23-2B62-40E8-842B-5CED7B440B20}" type="presOf" srcId="{0073AF35-3559-446F-8331-60CC339F3935}" destId="{3CFEA1EE-4125-409E-B4B6-43109CF22221}" srcOrd="0" destOrd="0" presId="urn:microsoft.com/office/officeart/2018/5/layout/IconCircleLabelList"/>
    <dgm:cxn modelId="{A53E6A43-BD02-48C5-BFC4-A76D60C85492}" srcId="{8AD77547-81F5-4C7C-994A-A13D87288A37}" destId="{0073AF35-3559-446F-8331-60CC339F3935}" srcOrd="4" destOrd="0" parTransId="{C1148D31-BF54-4FAA-ABA1-7F129386787F}" sibTransId="{1DA4AE63-616A-4174-B71A-AA82B9FC70EA}"/>
    <dgm:cxn modelId="{8B9B1271-BE34-45B4-BBDA-D634339ED8DF}" srcId="{8AD77547-81F5-4C7C-994A-A13D87288A37}" destId="{A25F80D9-954F-4284-82E4-56A90533C1A8}" srcOrd="3" destOrd="0" parTransId="{677D6F9F-24B9-4114-BB9F-FC32BA12941A}" sibTransId="{8283F343-D5C8-4085-BB28-E3B57631BB66}"/>
    <dgm:cxn modelId="{E1F6F9BD-CE30-4473-8F91-DF2E80BDDFB3}" type="presOf" srcId="{A25F80D9-954F-4284-82E4-56A90533C1A8}" destId="{362C2C48-DB61-4A89-A61D-EDAE21BA3814}" srcOrd="0" destOrd="0" presId="urn:microsoft.com/office/officeart/2018/5/layout/IconCircleLabelList"/>
    <dgm:cxn modelId="{727E04DA-E837-4D12-85FE-8154626E1816}" type="presOf" srcId="{8AD77547-81F5-4C7C-994A-A13D87288A37}" destId="{A7989C01-65DB-48F3-8C0B-19FE9110C213}" srcOrd="0" destOrd="0" presId="urn:microsoft.com/office/officeart/2018/5/layout/IconCircleLabelList"/>
    <dgm:cxn modelId="{BE6815E9-96DD-4445-94F3-FE8E836FEB1A}" type="presOf" srcId="{2F06ED8B-F3FE-4CA8-9CD4-B8F3816FC0ED}" destId="{E0E92503-EE0E-4B69-B453-A1759F120872}" srcOrd="0" destOrd="0" presId="urn:microsoft.com/office/officeart/2018/5/layout/IconCircleLabelList"/>
    <dgm:cxn modelId="{4DDC61E9-A1F7-449A-8E97-B6C965EF3B86}" srcId="{8AD77547-81F5-4C7C-994A-A13D87288A37}" destId="{B2ADAFAC-DDF5-4666-A7FF-A7ABA34AE9F9}" srcOrd="1" destOrd="0" parTransId="{3C633551-F067-462C-B479-9E6DB264210C}" sibTransId="{3279D652-A0D8-460C-A919-5DA300931B15}"/>
    <dgm:cxn modelId="{FEFC9CF3-076E-4608-8472-F1E4484A6797}" type="presOf" srcId="{8C24A46A-70BD-4960-9757-1FDC476683BC}" destId="{2E707E0D-2029-46FF-A0C9-59FA0611EBB2}" srcOrd="0" destOrd="0" presId="urn:microsoft.com/office/officeart/2018/5/layout/IconCircleLabelList"/>
    <dgm:cxn modelId="{481EBAFC-A590-4257-8ADA-DE050BD94280}" srcId="{8AD77547-81F5-4C7C-994A-A13D87288A37}" destId="{2F06ED8B-F3FE-4CA8-9CD4-B8F3816FC0ED}" srcOrd="2" destOrd="0" parTransId="{0A0FE003-0EED-43E4-AE6B-D750A81598FD}" sibTransId="{D6E8D811-A4AB-493C-BD87-AE9C27A9C51F}"/>
    <dgm:cxn modelId="{B3D18E70-0B82-496D-A3D3-63BCF6797AB1}" type="presParOf" srcId="{A7989C01-65DB-48F3-8C0B-19FE9110C213}" destId="{B08953C2-5F9B-4E47-8868-239C252FBDE7}" srcOrd="0" destOrd="0" presId="urn:microsoft.com/office/officeart/2018/5/layout/IconCircleLabelList"/>
    <dgm:cxn modelId="{8179D507-DBA8-4B99-8B4F-8D78DB609B5A}" type="presParOf" srcId="{B08953C2-5F9B-4E47-8868-239C252FBDE7}" destId="{7827427D-0D33-4B07-BB2E-7C5688E83287}" srcOrd="0" destOrd="0" presId="urn:microsoft.com/office/officeart/2018/5/layout/IconCircleLabelList"/>
    <dgm:cxn modelId="{0EF8643A-33AC-40F8-9A6A-AEF080BC0DD0}" type="presParOf" srcId="{B08953C2-5F9B-4E47-8868-239C252FBDE7}" destId="{1887B8EE-ED36-4DF0-8AF4-9297D8D3CBDC}" srcOrd="1" destOrd="0" presId="urn:microsoft.com/office/officeart/2018/5/layout/IconCircleLabelList"/>
    <dgm:cxn modelId="{843D1DAF-2FB4-413F-9079-4519FDB66EF5}" type="presParOf" srcId="{B08953C2-5F9B-4E47-8868-239C252FBDE7}" destId="{51593EEE-5BD4-4BCE-A712-392A3919AA8B}" srcOrd="2" destOrd="0" presId="urn:microsoft.com/office/officeart/2018/5/layout/IconCircleLabelList"/>
    <dgm:cxn modelId="{7B8243E0-3624-49DE-921F-0D0C39781578}" type="presParOf" srcId="{B08953C2-5F9B-4E47-8868-239C252FBDE7}" destId="{2E707E0D-2029-46FF-A0C9-59FA0611EBB2}" srcOrd="3" destOrd="0" presId="urn:microsoft.com/office/officeart/2018/5/layout/IconCircleLabelList"/>
    <dgm:cxn modelId="{FDDBCF3C-A0B7-4DC2-ACFA-6C09320A5A0F}" type="presParOf" srcId="{A7989C01-65DB-48F3-8C0B-19FE9110C213}" destId="{F7EBC48F-D2DF-4E29-B08C-57FDBBAD1A39}" srcOrd="1" destOrd="0" presId="urn:microsoft.com/office/officeart/2018/5/layout/IconCircleLabelList"/>
    <dgm:cxn modelId="{B15FE300-C560-4868-8BF3-DF16DE6D2591}" type="presParOf" srcId="{A7989C01-65DB-48F3-8C0B-19FE9110C213}" destId="{7E2CF393-752F-481F-B981-F832F447077F}" srcOrd="2" destOrd="0" presId="urn:microsoft.com/office/officeart/2018/5/layout/IconCircleLabelList"/>
    <dgm:cxn modelId="{7C190C7C-BAEC-4E15-9DE5-D4E65291C5DA}" type="presParOf" srcId="{7E2CF393-752F-481F-B981-F832F447077F}" destId="{7DCB07FD-08B4-4ECB-A280-F698C19A9001}" srcOrd="0" destOrd="0" presId="urn:microsoft.com/office/officeart/2018/5/layout/IconCircleLabelList"/>
    <dgm:cxn modelId="{1C1AED23-F134-4EB2-B210-39FC9C670983}" type="presParOf" srcId="{7E2CF393-752F-481F-B981-F832F447077F}" destId="{727B8430-3723-4DCE-BA6D-F28ADDCF8284}" srcOrd="1" destOrd="0" presId="urn:microsoft.com/office/officeart/2018/5/layout/IconCircleLabelList"/>
    <dgm:cxn modelId="{D2659960-EFD9-4821-B156-D540172CFBFE}" type="presParOf" srcId="{7E2CF393-752F-481F-B981-F832F447077F}" destId="{11905AC6-498F-47AD-B63D-1200EF2B1DFB}" srcOrd="2" destOrd="0" presId="urn:microsoft.com/office/officeart/2018/5/layout/IconCircleLabelList"/>
    <dgm:cxn modelId="{24FA8B44-7C10-497E-9149-DC3357574083}" type="presParOf" srcId="{7E2CF393-752F-481F-B981-F832F447077F}" destId="{913AAB78-0E0E-4D15-A1C1-17D6A683FE60}" srcOrd="3" destOrd="0" presId="urn:microsoft.com/office/officeart/2018/5/layout/IconCircleLabelList"/>
    <dgm:cxn modelId="{91F1A73F-32E5-4FC4-9B67-F9D33679928E}" type="presParOf" srcId="{A7989C01-65DB-48F3-8C0B-19FE9110C213}" destId="{2253ED49-6E85-4C6E-8064-2FDDF5DE051A}" srcOrd="3" destOrd="0" presId="urn:microsoft.com/office/officeart/2018/5/layout/IconCircleLabelList"/>
    <dgm:cxn modelId="{A60B4E11-49A8-4E16-ACD0-7FBBCEEC76E7}" type="presParOf" srcId="{A7989C01-65DB-48F3-8C0B-19FE9110C213}" destId="{29CB624F-BBB2-4EB0-A114-D4822007A1FD}" srcOrd="4" destOrd="0" presId="urn:microsoft.com/office/officeart/2018/5/layout/IconCircleLabelList"/>
    <dgm:cxn modelId="{5523E2C5-AE1B-4452-A0B2-A4335176BAE4}" type="presParOf" srcId="{29CB624F-BBB2-4EB0-A114-D4822007A1FD}" destId="{853B585B-B3DB-4DE1-874A-E41A51B6A767}" srcOrd="0" destOrd="0" presId="urn:microsoft.com/office/officeart/2018/5/layout/IconCircleLabelList"/>
    <dgm:cxn modelId="{68D97719-9D95-4A6F-ADA2-936359CE8891}" type="presParOf" srcId="{29CB624F-BBB2-4EB0-A114-D4822007A1FD}" destId="{4F325BB0-34E1-4BE2-B09B-7677E6D95444}" srcOrd="1" destOrd="0" presId="urn:microsoft.com/office/officeart/2018/5/layout/IconCircleLabelList"/>
    <dgm:cxn modelId="{0F2EC102-6280-4199-9BDC-72E4A2516CDA}" type="presParOf" srcId="{29CB624F-BBB2-4EB0-A114-D4822007A1FD}" destId="{D478A7B6-022E-47B2-957E-BA398C6FB935}" srcOrd="2" destOrd="0" presId="urn:microsoft.com/office/officeart/2018/5/layout/IconCircleLabelList"/>
    <dgm:cxn modelId="{D251E0C2-95EB-4444-BC68-A22B2E30AC1F}" type="presParOf" srcId="{29CB624F-BBB2-4EB0-A114-D4822007A1FD}" destId="{E0E92503-EE0E-4B69-B453-A1759F120872}" srcOrd="3" destOrd="0" presId="urn:microsoft.com/office/officeart/2018/5/layout/IconCircleLabelList"/>
    <dgm:cxn modelId="{62DFB56D-373E-4DD1-A51E-C4A1C294059D}" type="presParOf" srcId="{A7989C01-65DB-48F3-8C0B-19FE9110C213}" destId="{56E5D283-ABF5-4BBC-B473-6653D1B33BFB}" srcOrd="5" destOrd="0" presId="urn:microsoft.com/office/officeart/2018/5/layout/IconCircleLabelList"/>
    <dgm:cxn modelId="{2F8ECA89-ABFD-491D-A3DC-A03994C4D834}" type="presParOf" srcId="{A7989C01-65DB-48F3-8C0B-19FE9110C213}" destId="{85D5215E-4330-4E83-8DB9-5274327ABFE5}" srcOrd="6" destOrd="0" presId="urn:microsoft.com/office/officeart/2018/5/layout/IconCircleLabelList"/>
    <dgm:cxn modelId="{B0CFAC99-AAF4-45F0-824F-FC842AC2700E}" type="presParOf" srcId="{85D5215E-4330-4E83-8DB9-5274327ABFE5}" destId="{359EA70D-F673-475B-B3FC-A9748C7D046C}" srcOrd="0" destOrd="0" presId="urn:microsoft.com/office/officeart/2018/5/layout/IconCircleLabelList"/>
    <dgm:cxn modelId="{A604A122-0A5C-4CF3-BA13-1909C6F15187}" type="presParOf" srcId="{85D5215E-4330-4E83-8DB9-5274327ABFE5}" destId="{93475047-BD3E-4759-9385-4B8B47F41809}" srcOrd="1" destOrd="0" presId="urn:microsoft.com/office/officeart/2018/5/layout/IconCircleLabelList"/>
    <dgm:cxn modelId="{FC4A9FF6-63FA-474D-B63C-487C0FB35FB3}" type="presParOf" srcId="{85D5215E-4330-4E83-8DB9-5274327ABFE5}" destId="{1F0C3B3F-6141-4BE8-862B-B004A12031A5}" srcOrd="2" destOrd="0" presId="urn:microsoft.com/office/officeart/2018/5/layout/IconCircleLabelList"/>
    <dgm:cxn modelId="{4FBC5B49-A2F2-4221-80DB-FA67D16D7304}" type="presParOf" srcId="{85D5215E-4330-4E83-8DB9-5274327ABFE5}" destId="{362C2C48-DB61-4A89-A61D-EDAE21BA3814}" srcOrd="3" destOrd="0" presId="urn:microsoft.com/office/officeart/2018/5/layout/IconCircleLabelList"/>
    <dgm:cxn modelId="{DFD9A7DE-0746-443E-BDF9-ABBA81A51B8A}" type="presParOf" srcId="{A7989C01-65DB-48F3-8C0B-19FE9110C213}" destId="{5A1AB4E0-573F-43DD-8B68-D3E5626460B5}" srcOrd="7" destOrd="0" presId="urn:microsoft.com/office/officeart/2018/5/layout/IconCircleLabelList"/>
    <dgm:cxn modelId="{66A795A1-8754-4C2F-B05A-9CCDBBA9F418}" type="presParOf" srcId="{A7989C01-65DB-48F3-8C0B-19FE9110C213}" destId="{F511DAC2-FC40-441E-92E4-7303B31D6FD5}" srcOrd="8" destOrd="0" presId="urn:microsoft.com/office/officeart/2018/5/layout/IconCircleLabelList"/>
    <dgm:cxn modelId="{A8AEDB1B-C85A-4013-9EF5-5F9FACAC763B}" type="presParOf" srcId="{F511DAC2-FC40-441E-92E4-7303B31D6FD5}" destId="{C5D8A5F9-2951-4B89-B3EB-2356B4FF1D5B}" srcOrd="0" destOrd="0" presId="urn:microsoft.com/office/officeart/2018/5/layout/IconCircleLabelList"/>
    <dgm:cxn modelId="{BC81A5C5-F3D5-4A6D-A645-6FBCEC433D6B}" type="presParOf" srcId="{F511DAC2-FC40-441E-92E4-7303B31D6FD5}" destId="{9B14881B-C492-46A1-B6E9-98C0D8DDD91D}" srcOrd="1" destOrd="0" presId="urn:microsoft.com/office/officeart/2018/5/layout/IconCircleLabelList"/>
    <dgm:cxn modelId="{D3C0BCB9-4EDC-4C57-9A3A-B00696EBC2DA}" type="presParOf" srcId="{F511DAC2-FC40-441E-92E4-7303B31D6FD5}" destId="{31C8828D-D117-41B5-9377-657979EC9079}" srcOrd="2" destOrd="0" presId="urn:microsoft.com/office/officeart/2018/5/layout/IconCircleLabelList"/>
    <dgm:cxn modelId="{1E08D6D6-7891-4230-8332-09C0AD337D5D}" type="presParOf" srcId="{F511DAC2-FC40-441E-92E4-7303B31D6FD5}" destId="{3CFEA1EE-4125-409E-B4B6-43109CF2222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4DFA6C-36DD-478A-9C36-08099070D8D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09FC0F49-76F1-48A0-AC5D-AE8D4D6F86AC}">
      <dgm:prSet/>
      <dgm:spPr/>
      <dgm:t>
        <a:bodyPr/>
        <a:lstStyle/>
        <a:p>
          <a:r>
            <a:rPr lang="en-GB"/>
            <a:t>Thresholding</a:t>
          </a:r>
          <a:endParaRPr lang="en-US"/>
        </a:p>
      </dgm:t>
    </dgm:pt>
    <dgm:pt modelId="{9DFAC63D-2FBC-446A-8FEC-D15BC188B9A4}" type="parTrans" cxnId="{F70465C2-3336-4A08-8033-7D5CFC114E0F}">
      <dgm:prSet/>
      <dgm:spPr/>
      <dgm:t>
        <a:bodyPr/>
        <a:lstStyle/>
        <a:p>
          <a:endParaRPr lang="en-US"/>
        </a:p>
      </dgm:t>
    </dgm:pt>
    <dgm:pt modelId="{BF3F6F9E-5B40-412B-A699-D38BD669514D}" type="sibTrans" cxnId="{F70465C2-3336-4A08-8033-7D5CFC114E0F}">
      <dgm:prSet/>
      <dgm:spPr/>
      <dgm:t>
        <a:bodyPr/>
        <a:lstStyle/>
        <a:p>
          <a:endParaRPr lang="en-US"/>
        </a:p>
      </dgm:t>
    </dgm:pt>
    <dgm:pt modelId="{439CC685-168C-431B-BB30-6AD1FC4A68E2}">
      <dgm:prSet/>
      <dgm:spPr/>
      <dgm:t>
        <a:bodyPr/>
        <a:lstStyle/>
        <a:p>
          <a:r>
            <a:rPr lang="en-GB"/>
            <a:t>Clustering</a:t>
          </a:r>
          <a:endParaRPr lang="en-US"/>
        </a:p>
      </dgm:t>
    </dgm:pt>
    <dgm:pt modelId="{5A394295-A475-4530-98F3-C69E96C0CEEF}" type="parTrans" cxnId="{96BB2370-426E-4BC2-A803-AD25E54BED1B}">
      <dgm:prSet/>
      <dgm:spPr/>
      <dgm:t>
        <a:bodyPr/>
        <a:lstStyle/>
        <a:p>
          <a:endParaRPr lang="en-US"/>
        </a:p>
      </dgm:t>
    </dgm:pt>
    <dgm:pt modelId="{B1133679-98C2-4F7C-91D3-8841A992EDEC}" type="sibTrans" cxnId="{96BB2370-426E-4BC2-A803-AD25E54BED1B}">
      <dgm:prSet/>
      <dgm:spPr/>
      <dgm:t>
        <a:bodyPr/>
        <a:lstStyle/>
        <a:p>
          <a:endParaRPr lang="en-US"/>
        </a:p>
      </dgm:t>
    </dgm:pt>
    <dgm:pt modelId="{ACECABA7-F204-47FD-BFAA-A092217C32D2}" type="pres">
      <dgm:prSet presAssocID="{684DFA6C-36DD-478A-9C36-08099070D8D2}" presName="diagram" presStyleCnt="0">
        <dgm:presLayoutVars>
          <dgm:dir/>
          <dgm:resizeHandles val="exact"/>
        </dgm:presLayoutVars>
      </dgm:prSet>
      <dgm:spPr/>
    </dgm:pt>
    <dgm:pt modelId="{853DFE31-8F65-4B95-AE97-14F876402D74}" type="pres">
      <dgm:prSet presAssocID="{09FC0F49-76F1-48A0-AC5D-AE8D4D6F86AC}" presName="node" presStyleLbl="node1" presStyleIdx="0" presStyleCnt="2">
        <dgm:presLayoutVars>
          <dgm:bulletEnabled val="1"/>
        </dgm:presLayoutVars>
      </dgm:prSet>
      <dgm:spPr>
        <a:prstGeom prst="roundRect">
          <a:avLst/>
        </a:prstGeom>
      </dgm:spPr>
    </dgm:pt>
    <dgm:pt modelId="{D14C79D5-C096-4BF9-ADB2-DD1F799125D1}" type="pres">
      <dgm:prSet presAssocID="{BF3F6F9E-5B40-412B-A699-D38BD669514D}" presName="sibTrans" presStyleCnt="0"/>
      <dgm:spPr/>
    </dgm:pt>
    <dgm:pt modelId="{1ABC48B2-E7A3-42C6-9DEE-C7769D1BA964}" type="pres">
      <dgm:prSet presAssocID="{439CC685-168C-431B-BB30-6AD1FC4A68E2}" presName="node" presStyleLbl="node1" presStyleIdx="1" presStyleCnt="2">
        <dgm:presLayoutVars>
          <dgm:bulletEnabled val="1"/>
        </dgm:presLayoutVars>
      </dgm:prSet>
      <dgm:spPr>
        <a:prstGeom prst="roundRect">
          <a:avLst/>
        </a:prstGeom>
      </dgm:spPr>
    </dgm:pt>
  </dgm:ptLst>
  <dgm:cxnLst>
    <dgm:cxn modelId="{62A98501-75A0-4213-BCA3-EAE660F32A06}" type="presOf" srcId="{09FC0F49-76F1-48A0-AC5D-AE8D4D6F86AC}" destId="{853DFE31-8F65-4B95-AE97-14F876402D74}" srcOrd="0" destOrd="0" presId="urn:microsoft.com/office/officeart/2005/8/layout/default"/>
    <dgm:cxn modelId="{C7DA4249-E0A3-453F-A50E-61B32C9851B5}" type="presOf" srcId="{439CC685-168C-431B-BB30-6AD1FC4A68E2}" destId="{1ABC48B2-E7A3-42C6-9DEE-C7769D1BA964}" srcOrd="0" destOrd="0" presId="urn:microsoft.com/office/officeart/2005/8/layout/default"/>
    <dgm:cxn modelId="{96BB2370-426E-4BC2-A803-AD25E54BED1B}" srcId="{684DFA6C-36DD-478A-9C36-08099070D8D2}" destId="{439CC685-168C-431B-BB30-6AD1FC4A68E2}" srcOrd="1" destOrd="0" parTransId="{5A394295-A475-4530-98F3-C69E96C0CEEF}" sibTransId="{B1133679-98C2-4F7C-91D3-8841A992EDEC}"/>
    <dgm:cxn modelId="{EF6A7998-761B-4C45-A1F6-9B26746AA55A}" type="presOf" srcId="{684DFA6C-36DD-478A-9C36-08099070D8D2}" destId="{ACECABA7-F204-47FD-BFAA-A092217C32D2}" srcOrd="0" destOrd="0" presId="urn:microsoft.com/office/officeart/2005/8/layout/default"/>
    <dgm:cxn modelId="{F70465C2-3336-4A08-8033-7D5CFC114E0F}" srcId="{684DFA6C-36DD-478A-9C36-08099070D8D2}" destId="{09FC0F49-76F1-48A0-AC5D-AE8D4D6F86AC}" srcOrd="0" destOrd="0" parTransId="{9DFAC63D-2FBC-446A-8FEC-D15BC188B9A4}" sibTransId="{BF3F6F9E-5B40-412B-A699-D38BD669514D}"/>
    <dgm:cxn modelId="{8E0EC67D-A40E-426D-8EC8-989394218935}" type="presParOf" srcId="{ACECABA7-F204-47FD-BFAA-A092217C32D2}" destId="{853DFE31-8F65-4B95-AE97-14F876402D74}" srcOrd="0" destOrd="0" presId="urn:microsoft.com/office/officeart/2005/8/layout/default"/>
    <dgm:cxn modelId="{D8BA97AA-672A-4568-996B-F22578339B5A}" type="presParOf" srcId="{ACECABA7-F204-47FD-BFAA-A092217C32D2}" destId="{D14C79D5-C096-4BF9-ADB2-DD1F799125D1}" srcOrd="1" destOrd="0" presId="urn:microsoft.com/office/officeart/2005/8/layout/default"/>
    <dgm:cxn modelId="{AB47CA84-F486-4D2F-9935-58935113BA8B}" type="presParOf" srcId="{ACECABA7-F204-47FD-BFAA-A092217C32D2}" destId="{1ABC48B2-E7A3-42C6-9DEE-C7769D1BA964}"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C92CD9-FD7C-41A4-9155-5CB870244E2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C90651B-1C1D-46B3-A7ED-0ACDA7B2CBFD}">
      <dgm:prSet/>
      <dgm:spPr/>
      <dgm:t>
        <a:bodyPr/>
        <a:lstStyle/>
        <a:p>
          <a:pPr>
            <a:lnSpc>
              <a:spcPct val="100000"/>
            </a:lnSpc>
          </a:pPr>
          <a:r>
            <a:rPr lang="en-GB"/>
            <a:t>High Noise</a:t>
          </a:r>
          <a:endParaRPr lang="en-US"/>
        </a:p>
      </dgm:t>
    </dgm:pt>
    <dgm:pt modelId="{64212403-C138-4FAD-BFE5-C14D358A6000}" type="parTrans" cxnId="{62FE1C7E-1032-4CD5-B41F-1F062F7C596A}">
      <dgm:prSet/>
      <dgm:spPr/>
      <dgm:t>
        <a:bodyPr/>
        <a:lstStyle/>
        <a:p>
          <a:endParaRPr lang="en-US"/>
        </a:p>
      </dgm:t>
    </dgm:pt>
    <dgm:pt modelId="{51F5749D-CB57-4639-AEDD-A3E0895DE32C}" type="sibTrans" cxnId="{62FE1C7E-1032-4CD5-B41F-1F062F7C596A}">
      <dgm:prSet/>
      <dgm:spPr/>
      <dgm:t>
        <a:bodyPr/>
        <a:lstStyle/>
        <a:p>
          <a:endParaRPr lang="en-US"/>
        </a:p>
      </dgm:t>
    </dgm:pt>
    <dgm:pt modelId="{BCE93D00-BDC1-4068-8D09-67B49BD1819E}">
      <dgm:prSet/>
      <dgm:spPr/>
      <dgm:t>
        <a:bodyPr/>
        <a:lstStyle/>
        <a:p>
          <a:pPr>
            <a:lnSpc>
              <a:spcPct val="100000"/>
            </a:lnSpc>
          </a:pPr>
          <a:r>
            <a:rPr lang="en-GB" dirty="0"/>
            <a:t>Low inter-class variance</a:t>
          </a:r>
          <a:endParaRPr lang="en-US" dirty="0"/>
        </a:p>
      </dgm:t>
    </dgm:pt>
    <dgm:pt modelId="{1121C188-5E73-4353-A0A1-7CABA91E687F}" type="parTrans" cxnId="{DC331DB8-762C-4E9F-B0DD-9A3155A0D3E0}">
      <dgm:prSet/>
      <dgm:spPr/>
      <dgm:t>
        <a:bodyPr/>
        <a:lstStyle/>
        <a:p>
          <a:endParaRPr lang="en-US"/>
        </a:p>
      </dgm:t>
    </dgm:pt>
    <dgm:pt modelId="{BD85B51B-E480-4212-9A60-6093E4B142A7}" type="sibTrans" cxnId="{DC331DB8-762C-4E9F-B0DD-9A3155A0D3E0}">
      <dgm:prSet/>
      <dgm:spPr/>
      <dgm:t>
        <a:bodyPr/>
        <a:lstStyle/>
        <a:p>
          <a:endParaRPr lang="en-US"/>
        </a:p>
      </dgm:t>
    </dgm:pt>
    <dgm:pt modelId="{391BF3B1-D523-4DEE-8676-9F47DA229CA8}">
      <dgm:prSet/>
      <dgm:spPr/>
      <dgm:t>
        <a:bodyPr/>
        <a:lstStyle/>
        <a:p>
          <a:pPr>
            <a:lnSpc>
              <a:spcPct val="100000"/>
            </a:lnSpc>
          </a:pPr>
          <a:r>
            <a:rPr lang="en-GB"/>
            <a:t>Inhomogeneous lighting</a:t>
          </a:r>
          <a:endParaRPr lang="en-US"/>
        </a:p>
      </dgm:t>
    </dgm:pt>
    <dgm:pt modelId="{C66C7995-B3E4-4119-8F39-23921B4102C9}" type="parTrans" cxnId="{030F8C11-6F40-458C-9274-19F2CAEA1A11}">
      <dgm:prSet/>
      <dgm:spPr/>
      <dgm:t>
        <a:bodyPr/>
        <a:lstStyle/>
        <a:p>
          <a:endParaRPr lang="en-US"/>
        </a:p>
      </dgm:t>
    </dgm:pt>
    <dgm:pt modelId="{0EF270EB-9169-43D0-AAD1-568F570913E8}" type="sibTrans" cxnId="{030F8C11-6F40-458C-9274-19F2CAEA1A11}">
      <dgm:prSet/>
      <dgm:spPr/>
      <dgm:t>
        <a:bodyPr/>
        <a:lstStyle/>
        <a:p>
          <a:endParaRPr lang="en-US"/>
        </a:p>
      </dgm:t>
    </dgm:pt>
    <dgm:pt modelId="{A1E061CA-B2A8-4EA6-BCCA-A01BF83CD466}">
      <dgm:prSet/>
      <dgm:spPr/>
      <dgm:t>
        <a:bodyPr/>
        <a:lstStyle/>
        <a:p>
          <a:pPr>
            <a:lnSpc>
              <a:spcPct val="100000"/>
            </a:lnSpc>
          </a:pPr>
          <a:r>
            <a:rPr lang="en-GB"/>
            <a:t>Complex Images</a:t>
          </a:r>
          <a:endParaRPr lang="en-US"/>
        </a:p>
      </dgm:t>
    </dgm:pt>
    <dgm:pt modelId="{BC09E307-E80F-47C0-A799-560E1491C638}" type="parTrans" cxnId="{230D0EBE-0585-4B46-9CED-3BF139EB2E36}">
      <dgm:prSet/>
      <dgm:spPr/>
      <dgm:t>
        <a:bodyPr/>
        <a:lstStyle/>
        <a:p>
          <a:endParaRPr lang="en-US"/>
        </a:p>
      </dgm:t>
    </dgm:pt>
    <dgm:pt modelId="{3167A0EE-98BF-4DEF-AAB3-3C6B59F715D3}" type="sibTrans" cxnId="{230D0EBE-0585-4B46-9CED-3BF139EB2E36}">
      <dgm:prSet/>
      <dgm:spPr/>
      <dgm:t>
        <a:bodyPr/>
        <a:lstStyle/>
        <a:p>
          <a:endParaRPr lang="en-US"/>
        </a:p>
      </dgm:t>
    </dgm:pt>
    <dgm:pt modelId="{F4C1CADB-8E4C-437A-90C1-6D3DF6618119}" type="pres">
      <dgm:prSet presAssocID="{13C92CD9-FD7C-41A4-9155-5CB870244E26}" presName="root" presStyleCnt="0">
        <dgm:presLayoutVars>
          <dgm:dir/>
          <dgm:resizeHandles val="exact"/>
        </dgm:presLayoutVars>
      </dgm:prSet>
      <dgm:spPr/>
    </dgm:pt>
    <dgm:pt modelId="{BCB0BDF1-437F-4942-BC7A-839BBF4857BE}" type="pres">
      <dgm:prSet presAssocID="{6C90651B-1C1D-46B3-A7ED-0ACDA7B2CBFD}" presName="compNode" presStyleCnt="0"/>
      <dgm:spPr/>
    </dgm:pt>
    <dgm:pt modelId="{6FB5D8AA-5B95-412B-A835-34A890E28B6F}" type="pres">
      <dgm:prSet presAssocID="{6C90651B-1C1D-46B3-A7ED-0ACDA7B2CBFD}" presName="bgRect" presStyleLbl="bgShp" presStyleIdx="0" presStyleCnt="4"/>
      <dgm:spPr/>
    </dgm:pt>
    <dgm:pt modelId="{78E8D1EF-C5A2-473A-BBFC-563DEA487823}" type="pres">
      <dgm:prSet presAssocID="{6C90651B-1C1D-46B3-A7ED-0ACDA7B2CBF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oice"/>
        </a:ext>
      </dgm:extLst>
    </dgm:pt>
    <dgm:pt modelId="{6235C81A-E444-4C52-A2D0-D5BAC04493F6}" type="pres">
      <dgm:prSet presAssocID="{6C90651B-1C1D-46B3-A7ED-0ACDA7B2CBFD}" presName="spaceRect" presStyleCnt="0"/>
      <dgm:spPr/>
    </dgm:pt>
    <dgm:pt modelId="{38A48913-9380-419D-860D-D41F2585B334}" type="pres">
      <dgm:prSet presAssocID="{6C90651B-1C1D-46B3-A7ED-0ACDA7B2CBFD}" presName="parTx" presStyleLbl="revTx" presStyleIdx="0" presStyleCnt="4">
        <dgm:presLayoutVars>
          <dgm:chMax val="0"/>
          <dgm:chPref val="0"/>
        </dgm:presLayoutVars>
      </dgm:prSet>
      <dgm:spPr/>
    </dgm:pt>
    <dgm:pt modelId="{9B4419CC-AB20-4201-9F5B-6D618F4CB9F8}" type="pres">
      <dgm:prSet presAssocID="{51F5749D-CB57-4639-AEDD-A3E0895DE32C}" presName="sibTrans" presStyleCnt="0"/>
      <dgm:spPr/>
    </dgm:pt>
    <dgm:pt modelId="{E9A610D4-5EB2-486D-880C-CA8BEB8F1951}" type="pres">
      <dgm:prSet presAssocID="{BCE93D00-BDC1-4068-8D09-67B49BD1819E}" presName="compNode" presStyleCnt="0"/>
      <dgm:spPr/>
    </dgm:pt>
    <dgm:pt modelId="{B5435D15-7BCC-4417-8405-F26D8AFD4A73}" type="pres">
      <dgm:prSet presAssocID="{BCE93D00-BDC1-4068-8D09-67B49BD1819E}" presName="bgRect" presStyleLbl="bgShp" presStyleIdx="1" presStyleCnt="4"/>
      <dgm:spPr/>
    </dgm:pt>
    <dgm:pt modelId="{8A72413B-AC69-4B30-8BBA-FEEE77E29DBE}" type="pres">
      <dgm:prSet presAssocID="{BCE93D00-BDC1-4068-8D09-67B49BD181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enn Diagram"/>
        </a:ext>
      </dgm:extLst>
    </dgm:pt>
    <dgm:pt modelId="{0D097825-DE34-4EA5-A595-493515550A45}" type="pres">
      <dgm:prSet presAssocID="{BCE93D00-BDC1-4068-8D09-67B49BD1819E}" presName="spaceRect" presStyleCnt="0"/>
      <dgm:spPr/>
    </dgm:pt>
    <dgm:pt modelId="{233DD930-60C2-43A4-8EBB-F8A8F276C75C}" type="pres">
      <dgm:prSet presAssocID="{BCE93D00-BDC1-4068-8D09-67B49BD1819E}" presName="parTx" presStyleLbl="revTx" presStyleIdx="1" presStyleCnt="4">
        <dgm:presLayoutVars>
          <dgm:chMax val="0"/>
          <dgm:chPref val="0"/>
        </dgm:presLayoutVars>
      </dgm:prSet>
      <dgm:spPr/>
    </dgm:pt>
    <dgm:pt modelId="{3EF9C633-E326-43BA-8952-FB9DBEC1F510}" type="pres">
      <dgm:prSet presAssocID="{BD85B51B-E480-4212-9A60-6093E4B142A7}" presName="sibTrans" presStyleCnt="0"/>
      <dgm:spPr/>
    </dgm:pt>
    <dgm:pt modelId="{F837BC06-6C0B-442C-AA11-6EA056C3E5BA}" type="pres">
      <dgm:prSet presAssocID="{391BF3B1-D523-4DEE-8676-9F47DA229CA8}" presName="compNode" presStyleCnt="0"/>
      <dgm:spPr/>
    </dgm:pt>
    <dgm:pt modelId="{875035F4-96B9-4EBE-A798-BC57B316A862}" type="pres">
      <dgm:prSet presAssocID="{391BF3B1-D523-4DEE-8676-9F47DA229CA8}" presName="bgRect" presStyleLbl="bgShp" presStyleIdx="2" presStyleCnt="4"/>
      <dgm:spPr/>
    </dgm:pt>
    <dgm:pt modelId="{598FAE67-86D6-4B67-806F-7E0A5506C994}" type="pres">
      <dgm:prSet presAssocID="{391BF3B1-D523-4DEE-8676-9F47DA229CA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ole"/>
        </a:ext>
      </dgm:extLst>
    </dgm:pt>
    <dgm:pt modelId="{6C26CECC-B6A3-488A-AE8A-E1F28211AFB1}" type="pres">
      <dgm:prSet presAssocID="{391BF3B1-D523-4DEE-8676-9F47DA229CA8}" presName="spaceRect" presStyleCnt="0"/>
      <dgm:spPr/>
    </dgm:pt>
    <dgm:pt modelId="{5419FC78-9178-49AA-91F0-EA6B24CBB51D}" type="pres">
      <dgm:prSet presAssocID="{391BF3B1-D523-4DEE-8676-9F47DA229CA8}" presName="parTx" presStyleLbl="revTx" presStyleIdx="2" presStyleCnt="4">
        <dgm:presLayoutVars>
          <dgm:chMax val="0"/>
          <dgm:chPref val="0"/>
        </dgm:presLayoutVars>
      </dgm:prSet>
      <dgm:spPr/>
    </dgm:pt>
    <dgm:pt modelId="{2E8D3AE5-3E8C-4E27-9F30-74B99CDEF298}" type="pres">
      <dgm:prSet presAssocID="{0EF270EB-9169-43D0-AAD1-568F570913E8}" presName="sibTrans" presStyleCnt="0"/>
      <dgm:spPr/>
    </dgm:pt>
    <dgm:pt modelId="{D7A1DE42-132C-4273-8C21-CBF1CCECDB68}" type="pres">
      <dgm:prSet presAssocID="{A1E061CA-B2A8-4EA6-BCCA-A01BF83CD466}" presName="compNode" presStyleCnt="0"/>
      <dgm:spPr/>
    </dgm:pt>
    <dgm:pt modelId="{9A9296D9-272F-46A4-8C1D-510FD9F89E69}" type="pres">
      <dgm:prSet presAssocID="{A1E061CA-B2A8-4EA6-BCCA-A01BF83CD466}" presName="bgRect" presStyleLbl="bgShp" presStyleIdx="3" presStyleCnt="4"/>
      <dgm:spPr/>
    </dgm:pt>
    <dgm:pt modelId="{8C720CD8-0CC0-403A-9BF8-79694610E95C}" type="pres">
      <dgm:prSet presAssocID="{A1E061CA-B2A8-4EA6-BCCA-A01BF83CD46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otocamera"/>
        </a:ext>
      </dgm:extLst>
    </dgm:pt>
    <dgm:pt modelId="{2F7A3136-F3AD-43DB-956B-3593C9D3A764}" type="pres">
      <dgm:prSet presAssocID="{A1E061CA-B2A8-4EA6-BCCA-A01BF83CD466}" presName="spaceRect" presStyleCnt="0"/>
      <dgm:spPr/>
    </dgm:pt>
    <dgm:pt modelId="{AB7F260B-3886-4F7E-ADD6-209D49F3E236}" type="pres">
      <dgm:prSet presAssocID="{A1E061CA-B2A8-4EA6-BCCA-A01BF83CD466}" presName="parTx" presStyleLbl="revTx" presStyleIdx="3" presStyleCnt="4">
        <dgm:presLayoutVars>
          <dgm:chMax val="0"/>
          <dgm:chPref val="0"/>
        </dgm:presLayoutVars>
      </dgm:prSet>
      <dgm:spPr/>
    </dgm:pt>
  </dgm:ptLst>
  <dgm:cxnLst>
    <dgm:cxn modelId="{030F8C11-6F40-458C-9274-19F2CAEA1A11}" srcId="{13C92CD9-FD7C-41A4-9155-5CB870244E26}" destId="{391BF3B1-D523-4DEE-8676-9F47DA229CA8}" srcOrd="2" destOrd="0" parTransId="{C66C7995-B3E4-4119-8F39-23921B4102C9}" sibTransId="{0EF270EB-9169-43D0-AAD1-568F570913E8}"/>
    <dgm:cxn modelId="{6792491C-570F-4FCC-8579-300F41964B0D}" type="presOf" srcId="{BCE93D00-BDC1-4068-8D09-67B49BD1819E}" destId="{233DD930-60C2-43A4-8EBB-F8A8F276C75C}" srcOrd="0" destOrd="0" presId="urn:microsoft.com/office/officeart/2018/2/layout/IconVerticalSolidList"/>
    <dgm:cxn modelId="{4F4F3320-AE58-4855-9D72-2FBBFD786D39}" type="presOf" srcId="{391BF3B1-D523-4DEE-8676-9F47DA229CA8}" destId="{5419FC78-9178-49AA-91F0-EA6B24CBB51D}" srcOrd="0" destOrd="0" presId="urn:microsoft.com/office/officeart/2018/2/layout/IconVerticalSolidList"/>
    <dgm:cxn modelId="{98BD223C-6FC3-47AB-B479-0794064A93E0}" type="presOf" srcId="{A1E061CA-B2A8-4EA6-BCCA-A01BF83CD466}" destId="{AB7F260B-3886-4F7E-ADD6-209D49F3E236}" srcOrd="0" destOrd="0" presId="urn:microsoft.com/office/officeart/2018/2/layout/IconVerticalSolidList"/>
    <dgm:cxn modelId="{62FE1C7E-1032-4CD5-B41F-1F062F7C596A}" srcId="{13C92CD9-FD7C-41A4-9155-5CB870244E26}" destId="{6C90651B-1C1D-46B3-A7ED-0ACDA7B2CBFD}" srcOrd="0" destOrd="0" parTransId="{64212403-C138-4FAD-BFE5-C14D358A6000}" sibTransId="{51F5749D-CB57-4639-AEDD-A3E0895DE32C}"/>
    <dgm:cxn modelId="{F99BC7A4-6FAD-43F4-AAA8-08DAA51D7359}" type="presOf" srcId="{6C90651B-1C1D-46B3-A7ED-0ACDA7B2CBFD}" destId="{38A48913-9380-419D-860D-D41F2585B334}" srcOrd="0" destOrd="0" presId="urn:microsoft.com/office/officeart/2018/2/layout/IconVerticalSolidList"/>
    <dgm:cxn modelId="{53EADBB5-16C9-4603-8D58-D3CBDB22E9C2}" type="presOf" srcId="{13C92CD9-FD7C-41A4-9155-5CB870244E26}" destId="{F4C1CADB-8E4C-437A-90C1-6D3DF6618119}" srcOrd="0" destOrd="0" presId="urn:microsoft.com/office/officeart/2018/2/layout/IconVerticalSolidList"/>
    <dgm:cxn modelId="{DC331DB8-762C-4E9F-B0DD-9A3155A0D3E0}" srcId="{13C92CD9-FD7C-41A4-9155-5CB870244E26}" destId="{BCE93D00-BDC1-4068-8D09-67B49BD1819E}" srcOrd="1" destOrd="0" parTransId="{1121C188-5E73-4353-A0A1-7CABA91E687F}" sibTransId="{BD85B51B-E480-4212-9A60-6093E4B142A7}"/>
    <dgm:cxn modelId="{230D0EBE-0585-4B46-9CED-3BF139EB2E36}" srcId="{13C92CD9-FD7C-41A4-9155-5CB870244E26}" destId="{A1E061CA-B2A8-4EA6-BCCA-A01BF83CD466}" srcOrd="3" destOrd="0" parTransId="{BC09E307-E80F-47C0-A799-560E1491C638}" sibTransId="{3167A0EE-98BF-4DEF-AAB3-3C6B59F715D3}"/>
    <dgm:cxn modelId="{04A05616-D6E4-41A3-A3DF-3A2D515A8D15}" type="presParOf" srcId="{F4C1CADB-8E4C-437A-90C1-6D3DF6618119}" destId="{BCB0BDF1-437F-4942-BC7A-839BBF4857BE}" srcOrd="0" destOrd="0" presId="urn:microsoft.com/office/officeart/2018/2/layout/IconVerticalSolidList"/>
    <dgm:cxn modelId="{7C27D735-6484-4E34-AF70-0477AF324348}" type="presParOf" srcId="{BCB0BDF1-437F-4942-BC7A-839BBF4857BE}" destId="{6FB5D8AA-5B95-412B-A835-34A890E28B6F}" srcOrd="0" destOrd="0" presId="urn:microsoft.com/office/officeart/2018/2/layout/IconVerticalSolidList"/>
    <dgm:cxn modelId="{81722C61-B82B-4440-AB5F-76DE73ECA47D}" type="presParOf" srcId="{BCB0BDF1-437F-4942-BC7A-839BBF4857BE}" destId="{78E8D1EF-C5A2-473A-BBFC-563DEA487823}" srcOrd="1" destOrd="0" presId="urn:microsoft.com/office/officeart/2018/2/layout/IconVerticalSolidList"/>
    <dgm:cxn modelId="{70AA829D-B6A7-4EAE-A918-F872A5C939B3}" type="presParOf" srcId="{BCB0BDF1-437F-4942-BC7A-839BBF4857BE}" destId="{6235C81A-E444-4C52-A2D0-D5BAC04493F6}" srcOrd="2" destOrd="0" presId="urn:microsoft.com/office/officeart/2018/2/layout/IconVerticalSolidList"/>
    <dgm:cxn modelId="{25174862-407E-4433-AAD3-17D7FBE4C9EF}" type="presParOf" srcId="{BCB0BDF1-437F-4942-BC7A-839BBF4857BE}" destId="{38A48913-9380-419D-860D-D41F2585B334}" srcOrd="3" destOrd="0" presId="urn:microsoft.com/office/officeart/2018/2/layout/IconVerticalSolidList"/>
    <dgm:cxn modelId="{1D134182-9628-46C2-8778-E618B1C41DEA}" type="presParOf" srcId="{F4C1CADB-8E4C-437A-90C1-6D3DF6618119}" destId="{9B4419CC-AB20-4201-9F5B-6D618F4CB9F8}" srcOrd="1" destOrd="0" presId="urn:microsoft.com/office/officeart/2018/2/layout/IconVerticalSolidList"/>
    <dgm:cxn modelId="{B9CB344B-1301-4E02-BE9A-C3BB6882366C}" type="presParOf" srcId="{F4C1CADB-8E4C-437A-90C1-6D3DF6618119}" destId="{E9A610D4-5EB2-486D-880C-CA8BEB8F1951}" srcOrd="2" destOrd="0" presId="urn:microsoft.com/office/officeart/2018/2/layout/IconVerticalSolidList"/>
    <dgm:cxn modelId="{09938AA3-022C-46E3-85F7-7B360C07B975}" type="presParOf" srcId="{E9A610D4-5EB2-486D-880C-CA8BEB8F1951}" destId="{B5435D15-7BCC-4417-8405-F26D8AFD4A73}" srcOrd="0" destOrd="0" presId="urn:microsoft.com/office/officeart/2018/2/layout/IconVerticalSolidList"/>
    <dgm:cxn modelId="{B4A12588-EE25-47AA-847B-4F92A64CF52D}" type="presParOf" srcId="{E9A610D4-5EB2-486D-880C-CA8BEB8F1951}" destId="{8A72413B-AC69-4B30-8BBA-FEEE77E29DBE}" srcOrd="1" destOrd="0" presId="urn:microsoft.com/office/officeart/2018/2/layout/IconVerticalSolidList"/>
    <dgm:cxn modelId="{1E16DB97-5F03-41F1-826B-382AEC76E77F}" type="presParOf" srcId="{E9A610D4-5EB2-486D-880C-CA8BEB8F1951}" destId="{0D097825-DE34-4EA5-A595-493515550A45}" srcOrd="2" destOrd="0" presId="urn:microsoft.com/office/officeart/2018/2/layout/IconVerticalSolidList"/>
    <dgm:cxn modelId="{6846F5EE-E338-438B-90F5-0D0E36ED93EA}" type="presParOf" srcId="{E9A610D4-5EB2-486D-880C-CA8BEB8F1951}" destId="{233DD930-60C2-43A4-8EBB-F8A8F276C75C}" srcOrd="3" destOrd="0" presId="urn:microsoft.com/office/officeart/2018/2/layout/IconVerticalSolidList"/>
    <dgm:cxn modelId="{9A0AE173-E9B4-4D76-BC9C-B67BC0C7D1B5}" type="presParOf" srcId="{F4C1CADB-8E4C-437A-90C1-6D3DF6618119}" destId="{3EF9C633-E326-43BA-8952-FB9DBEC1F510}" srcOrd="3" destOrd="0" presId="urn:microsoft.com/office/officeart/2018/2/layout/IconVerticalSolidList"/>
    <dgm:cxn modelId="{B1E9C60B-A55B-4638-ADAE-9BB4E315F10E}" type="presParOf" srcId="{F4C1CADB-8E4C-437A-90C1-6D3DF6618119}" destId="{F837BC06-6C0B-442C-AA11-6EA056C3E5BA}" srcOrd="4" destOrd="0" presId="urn:microsoft.com/office/officeart/2018/2/layout/IconVerticalSolidList"/>
    <dgm:cxn modelId="{6357A491-D0FB-463E-AB56-013F4045AA0B}" type="presParOf" srcId="{F837BC06-6C0B-442C-AA11-6EA056C3E5BA}" destId="{875035F4-96B9-4EBE-A798-BC57B316A862}" srcOrd="0" destOrd="0" presId="urn:microsoft.com/office/officeart/2018/2/layout/IconVerticalSolidList"/>
    <dgm:cxn modelId="{706FA01C-4671-4028-8D89-8F9D6F630CD0}" type="presParOf" srcId="{F837BC06-6C0B-442C-AA11-6EA056C3E5BA}" destId="{598FAE67-86D6-4B67-806F-7E0A5506C994}" srcOrd="1" destOrd="0" presId="urn:microsoft.com/office/officeart/2018/2/layout/IconVerticalSolidList"/>
    <dgm:cxn modelId="{935BE2E4-925B-4083-B2C5-6CEFEE30DC2A}" type="presParOf" srcId="{F837BC06-6C0B-442C-AA11-6EA056C3E5BA}" destId="{6C26CECC-B6A3-488A-AE8A-E1F28211AFB1}" srcOrd="2" destOrd="0" presId="urn:microsoft.com/office/officeart/2018/2/layout/IconVerticalSolidList"/>
    <dgm:cxn modelId="{102E2384-3969-427E-8BB7-D76E588FA13F}" type="presParOf" srcId="{F837BC06-6C0B-442C-AA11-6EA056C3E5BA}" destId="{5419FC78-9178-49AA-91F0-EA6B24CBB51D}" srcOrd="3" destOrd="0" presId="urn:microsoft.com/office/officeart/2018/2/layout/IconVerticalSolidList"/>
    <dgm:cxn modelId="{27D0BEDD-56FE-4675-89E0-A7F1C98C71BD}" type="presParOf" srcId="{F4C1CADB-8E4C-437A-90C1-6D3DF6618119}" destId="{2E8D3AE5-3E8C-4E27-9F30-74B99CDEF298}" srcOrd="5" destOrd="0" presId="urn:microsoft.com/office/officeart/2018/2/layout/IconVerticalSolidList"/>
    <dgm:cxn modelId="{8F0807CC-80C1-4404-AE66-14FE5A8283DE}" type="presParOf" srcId="{F4C1CADB-8E4C-437A-90C1-6D3DF6618119}" destId="{D7A1DE42-132C-4273-8C21-CBF1CCECDB68}" srcOrd="6" destOrd="0" presId="urn:microsoft.com/office/officeart/2018/2/layout/IconVerticalSolidList"/>
    <dgm:cxn modelId="{FC0B6153-1EF3-4300-94CC-A3E8D4B7771E}" type="presParOf" srcId="{D7A1DE42-132C-4273-8C21-CBF1CCECDB68}" destId="{9A9296D9-272F-46A4-8C1D-510FD9F89E69}" srcOrd="0" destOrd="0" presId="urn:microsoft.com/office/officeart/2018/2/layout/IconVerticalSolidList"/>
    <dgm:cxn modelId="{C52A45D6-FBF3-47DD-94BF-342F17E52884}" type="presParOf" srcId="{D7A1DE42-132C-4273-8C21-CBF1CCECDB68}" destId="{8C720CD8-0CC0-403A-9BF8-79694610E95C}" srcOrd="1" destOrd="0" presId="urn:microsoft.com/office/officeart/2018/2/layout/IconVerticalSolidList"/>
    <dgm:cxn modelId="{22C9CF32-79BB-4C01-A950-53D6470F9815}" type="presParOf" srcId="{D7A1DE42-132C-4273-8C21-CBF1CCECDB68}" destId="{2F7A3136-F3AD-43DB-956B-3593C9D3A764}" srcOrd="2" destOrd="0" presId="urn:microsoft.com/office/officeart/2018/2/layout/IconVerticalSolidList"/>
    <dgm:cxn modelId="{E7A27F0F-916E-4709-AD0E-371F6E00981B}" type="presParOf" srcId="{D7A1DE42-132C-4273-8C21-CBF1CCECDB68}" destId="{AB7F260B-3886-4F7E-ADD6-209D49F3E2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427D-0D33-4B07-BB2E-7C5688E83287}">
      <dsp:nvSpPr>
        <dsp:cNvPr id="0" name=""/>
        <dsp:cNvSpPr/>
      </dsp:nvSpPr>
      <dsp:spPr>
        <a:xfrm>
          <a:off x="478800" y="894438"/>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87B8EE-ED36-4DF0-8AF4-9297D8D3CBDC}">
      <dsp:nvSpPr>
        <dsp:cNvPr id="0" name=""/>
        <dsp:cNvSpPr/>
      </dsp:nvSpPr>
      <dsp:spPr>
        <a:xfrm>
          <a:off x="712800" y="1128438"/>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707E0D-2029-46FF-A0C9-59FA0611EBB2}">
      <dsp:nvSpPr>
        <dsp:cNvPr id="0" name=""/>
        <dsp:cNvSpPr/>
      </dsp:nvSpPr>
      <dsp:spPr>
        <a:xfrm>
          <a:off x="12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GB" sz="1800" kern="1200"/>
            <a:t>Object detection</a:t>
          </a:r>
          <a:endParaRPr lang="en-US" sz="1800" kern="1200"/>
        </a:p>
      </dsp:txBody>
      <dsp:txXfrm>
        <a:off x="127800" y="2334438"/>
        <a:ext cx="1800000" cy="720000"/>
      </dsp:txXfrm>
    </dsp:sp>
    <dsp:sp modelId="{7DCB07FD-08B4-4ECB-A280-F698C19A9001}">
      <dsp:nvSpPr>
        <dsp:cNvPr id="0" name=""/>
        <dsp:cNvSpPr/>
      </dsp:nvSpPr>
      <dsp:spPr>
        <a:xfrm>
          <a:off x="2593800" y="894438"/>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7B8430-3723-4DCE-BA6D-F28ADDCF8284}">
      <dsp:nvSpPr>
        <dsp:cNvPr id="0" name=""/>
        <dsp:cNvSpPr/>
      </dsp:nvSpPr>
      <dsp:spPr>
        <a:xfrm>
          <a:off x="2827800" y="112843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AAB78-0E0E-4D15-A1C1-17D6A683FE60}">
      <dsp:nvSpPr>
        <dsp:cNvPr id="0" name=""/>
        <dsp:cNvSpPr/>
      </dsp:nvSpPr>
      <dsp:spPr>
        <a:xfrm>
          <a:off x="2242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GB" sz="1800" kern="1200"/>
            <a:t>Face detection and recognition</a:t>
          </a:r>
          <a:endParaRPr lang="en-US" sz="1800" kern="1200"/>
        </a:p>
      </dsp:txBody>
      <dsp:txXfrm>
        <a:off x="2242800" y="2334438"/>
        <a:ext cx="1800000" cy="720000"/>
      </dsp:txXfrm>
    </dsp:sp>
    <dsp:sp modelId="{853B585B-B3DB-4DE1-874A-E41A51B6A767}">
      <dsp:nvSpPr>
        <dsp:cNvPr id="0" name=""/>
        <dsp:cNvSpPr/>
      </dsp:nvSpPr>
      <dsp:spPr>
        <a:xfrm>
          <a:off x="4708800" y="894438"/>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325BB0-34E1-4BE2-B09B-7677E6D95444}">
      <dsp:nvSpPr>
        <dsp:cNvPr id="0" name=""/>
        <dsp:cNvSpPr/>
      </dsp:nvSpPr>
      <dsp:spPr>
        <a:xfrm>
          <a:off x="4942800" y="112843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E92503-EE0E-4B69-B453-A1759F120872}">
      <dsp:nvSpPr>
        <dsp:cNvPr id="0" name=""/>
        <dsp:cNvSpPr/>
      </dsp:nvSpPr>
      <dsp:spPr>
        <a:xfrm>
          <a:off x="435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GB" sz="1800" kern="1200"/>
            <a:t>Autonomous vehicles</a:t>
          </a:r>
          <a:endParaRPr lang="en-US" sz="1800" kern="1200"/>
        </a:p>
      </dsp:txBody>
      <dsp:txXfrm>
        <a:off x="4357800" y="2334438"/>
        <a:ext cx="1800000" cy="720000"/>
      </dsp:txXfrm>
    </dsp:sp>
    <dsp:sp modelId="{359EA70D-F673-475B-B3FC-A9748C7D046C}">
      <dsp:nvSpPr>
        <dsp:cNvPr id="0" name=""/>
        <dsp:cNvSpPr/>
      </dsp:nvSpPr>
      <dsp:spPr>
        <a:xfrm>
          <a:off x="6823800" y="894438"/>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475047-BD3E-4759-9385-4B8B47F41809}">
      <dsp:nvSpPr>
        <dsp:cNvPr id="0" name=""/>
        <dsp:cNvSpPr/>
      </dsp:nvSpPr>
      <dsp:spPr>
        <a:xfrm>
          <a:off x="7057800" y="112843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2C2C48-DB61-4A89-A61D-EDAE21BA3814}">
      <dsp:nvSpPr>
        <dsp:cNvPr id="0" name=""/>
        <dsp:cNvSpPr/>
      </dsp:nvSpPr>
      <dsp:spPr>
        <a:xfrm>
          <a:off x="6472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GB" sz="1800" kern="1200"/>
            <a:t>Security</a:t>
          </a:r>
          <a:endParaRPr lang="en-US" sz="1800" kern="1200"/>
        </a:p>
      </dsp:txBody>
      <dsp:txXfrm>
        <a:off x="6472800" y="2334438"/>
        <a:ext cx="1800000" cy="720000"/>
      </dsp:txXfrm>
    </dsp:sp>
    <dsp:sp modelId="{C5D8A5F9-2951-4B89-B3EB-2356B4FF1D5B}">
      <dsp:nvSpPr>
        <dsp:cNvPr id="0" name=""/>
        <dsp:cNvSpPr/>
      </dsp:nvSpPr>
      <dsp:spPr>
        <a:xfrm>
          <a:off x="8938800" y="894438"/>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4881B-C492-46A1-B6E9-98C0D8DDD91D}">
      <dsp:nvSpPr>
        <dsp:cNvPr id="0" name=""/>
        <dsp:cNvSpPr/>
      </dsp:nvSpPr>
      <dsp:spPr>
        <a:xfrm>
          <a:off x="9172800" y="112843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FEA1EE-4125-409E-B4B6-43109CF22221}">
      <dsp:nvSpPr>
        <dsp:cNvPr id="0" name=""/>
        <dsp:cNvSpPr/>
      </dsp:nvSpPr>
      <dsp:spPr>
        <a:xfrm>
          <a:off x="858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GB" sz="1800" b="1" kern="1200"/>
            <a:t>Medical Imaging</a:t>
          </a:r>
          <a:endParaRPr lang="en-US" sz="1800" kern="1200"/>
        </a:p>
      </dsp:txBody>
      <dsp:txXfrm>
        <a:off x="8587800" y="2334438"/>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DFE31-8F65-4B95-AE97-14F876402D74}">
      <dsp:nvSpPr>
        <dsp:cNvPr id="0" name=""/>
        <dsp:cNvSpPr/>
      </dsp:nvSpPr>
      <dsp:spPr>
        <a:xfrm>
          <a:off x="1283" y="472576"/>
          <a:ext cx="5006206" cy="300372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en-GB" sz="6300" kern="1200"/>
            <a:t>Thresholding</a:t>
          </a:r>
          <a:endParaRPr lang="en-US" sz="6300" kern="1200"/>
        </a:p>
      </dsp:txBody>
      <dsp:txXfrm>
        <a:off x="147913" y="619206"/>
        <a:ext cx="4712946" cy="2710463"/>
      </dsp:txXfrm>
    </dsp:sp>
    <dsp:sp modelId="{1ABC48B2-E7A3-42C6-9DEE-C7769D1BA964}">
      <dsp:nvSpPr>
        <dsp:cNvPr id="0" name=""/>
        <dsp:cNvSpPr/>
      </dsp:nvSpPr>
      <dsp:spPr>
        <a:xfrm>
          <a:off x="5508110" y="472576"/>
          <a:ext cx="5006206" cy="300372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en-GB" sz="6300" kern="1200"/>
            <a:t>Clustering</a:t>
          </a:r>
          <a:endParaRPr lang="en-US" sz="6300" kern="1200"/>
        </a:p>
      </dsp:txBody>
      <dsp:txXfrm>
        <a:off x="5654740" y="619206"/>
        <a:ext cx="4712946" cy="27104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5D8AA-5B95-412B-A835-34A890E28B6F}">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8D1EF-C5A2-473A-BBFC-563DEA487823}">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A48913-9380-419D-860D-D41F2585B334}">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High Noise</a:t>
          </a:r>
          <a:endParaRPr lang="en-US" sz="2200" kern="1200"/>
        </a:p>
      </dsp:txBody>
      <dsp:txXfrm>
        <a:off x="1057183" y="1805"/>
        <a:ext cx="9458416" cy="915310"/>
      </dsp:txXfrm>
    </dsp:sp>
    <dsp:sp modelId="{B5435D15-7BCC-4417-8405-F26D8AFD4A73}">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72413B-AC69-4B30-8BBA-FEEE77E29DBE}">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3DD930-60C2-43A4-8EBB-F8A8F276C75C}">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dirty="0"/>
            <a:t>Low inter-class variance</a:t>
          </a:r>
          <a:endParaRPr lang="en-US" sz="2200" kern="1200" dirty="0"/>
        </a:p>
      </dsp:txBody>
      <dsp:txXfrm>
        <a:off x="1057183" y="1145944"/>
        <a:ext cx="9458416" cy="915310"/>
      </dsp:txXfrm>
    </dsp:sp>
    <dsp:sp modelId="{875035F4-96B9-4EBE-A798-BC57B316A862}">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8FAE67-86D6-4B67-806F-7E0A5506C994}">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19FC78-9178-49AA-91F0-EA6B24CBB51D}">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Inhomogeneous lighting</a:t>
          </a:r>
          <a:endParaRPr lang="en-US" sz="2200" kern="1200"/>
        </a:p>
      </dsp:txBody>
      <dsp:txXfrm>
        <a:off x="1057183" y="2290082"/>
        <a:ext cx="9458416" cy="915310"/>
      </dsp:txXfrm>
    </dsp:sp>
    <dsp:sp modelId="{9A9296D9-272F-46A4-8C1D-510FD9F89E69}">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20CD8-0CC0-403A-9BF8-79694610E95C}">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7F260B-3886-4F7E-ADD6-209D49F3E236}">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Complex Images</a:t>
          </a:r>
          <a:endParaRPr lang="en-US" sz="2200" kern="1200"/>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13891-3C28-4C22-B965-38B36929E333}" type="datetimeFigureOut">
              <a:rPr lang="en-GB" smtClean="0"/>
              <a:t>21/04/2022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F55E9-9821-4C5D-A777-BA7B349DE4CD}" type="slidenum">
              <a:rPr lang="en-GB" smtClean="0"/>
              <a:t>‹N›</a:t>
            </a:fld>
            <a:endParaRPr lang="en-GB"/>
          </a:p>
        </p:txBody>
      </p:sp>
    </p:spTree>
    <p:extLst>
      <p:ext uri="{BB962C8B-B14F-4D97-AF65-F5344CB8AC3E}">
        <p14:creationId xmlns:p14="http://schemas.microsoft.com/office/powerpoint/2010/main" val="1621063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BBF55E9-9821-4C5D-A777-BA7B349DE4CD}" type="slidenum">
              <a:rPr lang="en-GB" smtClean="0"/>
              <a:t>21</a:t>
            </a:fld>
            <a:endParaRPr lang="en-GB"/>
          </a:p>
        </p:txBody>
      </p:sp>
    </p:spTree>
    <p:extLst>
      <p:ext uri="{BB962C8B-B14F-4D97-AF65-F5344CB8AC3E}">
        <p14:creationId xmlns:p14="http://schemas.microsoft.com/office/powerpoint/2010/main" val="1589157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BBF55E9-9821-4C5D-A777-BA7B349DE4CD}" type="slidenum">
              <a:rPr lang="en-GB" smtClean="0"/>
              <a:t>22</a:t>
            </a:fld>
            <a:endParaRPr lang="en-GB"/>
          </a:p>
        </p:txBody>
      </p:sp>
    </p:spTree>
    <p:extLst>
      <p:ext uri="{BB962C8B-B14F-4D97-AF65-F5344CB8AC3E}">
        <p14:creationId xmlns:p14="http://schemas.microsoft.com/office/powerpoint/2010/main" val="388320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BBF55E9-9821-4C5D-A777-BA7B349DE4CD}" type="slidenum">
              <a:rPr lang="en-GB" smtClean="0"/>
              <a:t>23</a:t>
            </a:fld>
            <a:endParaRPr lang="en-GB"/>
          </a:p>
        </p:txBody>
      </p:sp>
    </p:spTree>
    <p:extLst>
      <p:ext uri="{BB962C8B-B14F-4D97-AF65-F5344CB8AC3E}">
        <p14:creationId xmlns:p14="http://schemas.microsoft.com/office/powerpoint/2010/main" val="2647778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BBF55E9-9821-4C5D-A777-BA7B349DE4CD}" type="slidenum">
              <a:rPr lang="en-GB" smtClean="0"/>
              <a:t>24</a:t>
            </a:fld>
            <a:endParaRPr lang="en-GB"/>
          </a:p>
        </p:txBody>
      </p:sp>
    </p:spTree>
    <p:extLst>
      <p:ext uri="{BB962C8B-B14F-4D97-AF65-F5344CB8AC3E}">
        <p14:creationId xmlns:p14="http://schemas.microsoft.com/office/powerpoint/2010/main" val="278140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BBF55E9-9821-4C5D-A777-BA7B349DE4CD}" type="slidenum">
              <a:rPr lang="en-GB" smtClean="0"/>
              <a:t>25</a:t>
            </a:fld>
            <a:endParaRPr lang="en-GB"/>
          </a:p>
        </p:txBody>
      </p:sp>
    </p:spTree>
    <p:extLst>
      <p:ext uri="{BB962C8B-B14F-4D97-AF65-F5344CB8AC3E}">
        <p14:creationId xmlns:p14="http://schemas.microsoft.com/office/powerpoint/2010/main" val="846119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BBF55E9-9821-4C5D-A777-BA7B349DE4CD}" type="slidenum">
              <a:rPr lang="en-GB" smtClean="0"/>
              <a:t>26</a:t>
            </a:fld>
            <a:endParaRPr lang="en-GB"/>
          </a:p>
        </p:txBody>
      </p:sp>
    </p:spTree>
    <p:extLst>
      <p:ext uri="{BB962C8B-B14F-4D97-AF65-F5344CB8AC3E}">
        <p14:creationId xmlns:p14="http://schemas.microsoft.com/office/powerpoint/2010/main" val="364391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BBF55E9-9821-4C5D-A777-BA7B349DE4CD}" type="slidenum">
              <a:rPr lang="en-GB" smtClean="0"/>
              <a:t>27</a:t>
            </a:fld>
            <a:endParaRPr lang="en-GB"/>
          </a:p>
        </p:txBody>
      </p:sp>
    </p:spTree>
    <p:extLst>
      <p:ext uri="{BB962C8B-B14F-4D97-AF65-F5344CB8AC3E}">
        <p14:creationId xmlns:p14="http://schemas.microsoft.com/office/powerpoint/2010/main" val="228322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BBF55E9-9821-4C5D-A777-BA7B349DE4CD}" type="slidenum">
              <a:rPr lang="en-GB" smtClean="0"/>
              <a:t>28</a:t>
            </a:fld>
            <a:endParaRPr lang="en-GB"/>
          </a:p>
        </p:txBody>
      </p:sp>
    </p:spTree>
    <p:extLst>
      <p:ext uri="{BB962C8B-B14F-4D97-AF65-F5344CB8AC3E}">
        <p14:creationId xmlns:p14="http://schemas.microsoft.com/office/powerpoint/2010/main" val="651285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BBF55E9-9821-4C5D-A777-BA7B349DE4CD}" type="slidenum">
              <a:rPr lang="en-GB" smtClean="0"/>
              <a:t>29</a:t>
            </a:fld>
            <a:endParaRPr lang="en-GB"/>
          </a:p>
        </p:txBody>
      </p:sp>
    </p:spTree>
    <p:extLst>
      <p:ext uri="{BB962C8B-B14F-4D97-AF65-F5344CB8AC3E}">
        <p14:creationId xmlns:p14="http://schemas.microsoft.com/office/powerpoint/2010/main" val="3016987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3B2918-39F1-4437-AAE0-CB395AE48BD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8925E01A-A942-4205-A7CE-8401F4BC1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1AFF1FB8-70C5-40A6-A82B-B453D62C78A7}"/>
              </a:ext>
            </a:extLst>
          </p:cNvPr>
          <p:cNvSpPr>
            <a:spLocks noGrp="1"/>
          </p:cNvSpPr>
          <p:nvPr>
            <p:ph type="dt" sz="half" idx="10"/>
          </p:nvPr>
        </p:nvSpPr>
        <p:spPr/>
        <p:txBody>
          <a:bodyPr/>
          <a:lstStyle/>
          <a:p>
            <a:fld id="{695521B8-2C7D-41C7-A5C2-8F9603F13FB7}" type="datetimeFigureOut">
              <a:rPr lang="en-GB" smtClean="0"/>
              <a:t>21/04/2022</a:t>
            </a:fld>
            <a:endParaRPr lang="en-GB"/>
          </a:p>
        </p:txBody>
      </p:sp>
      <p:sp>
        <p:nvSpPr>
          <p:cNvPr id="5" name="Segnaposto piè di pagina 4">
            <a:extLst>
              <a:ext uri="{FF2B5EF4-FFF2-40B4-BE49-F238E27FC236}">
                <a16:creationId xmlns:a16="http://schemas.microsoft.com/office/drawing/2014/main" id="{19B1D7E6-0DF5-42D7-9106-450296898759}"/>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B678A36F-40C5-4637-87A5-B5C00D6F0012}"/>
              </a:ext>
            </a:extLst>
          </p:cNvPr>
          <p:cNvSpPr>
            <a:spLocks noGrp="1"/>
          </p:cNvSpPr>
          <p:nvPr>
            <p:ph type="sldNum" sz="quarter" idx="12"/>
          </p:nvPr>
        </p:nvSpPr>
        <p:spPr/>
        <p:txBody>
          <a:bodyPr/>
          <a:lstStyle/>
          <a:p>
            <a:fld id="{F859627F-96A7-4C8A-A4C2-C7EE2D434848}" type="slidenum">
              <a:rPr lang="en-GB" smtClean="0"/>
              <a:t>‹N›</a:t>
            </a:fld>
            <a:endParaRPr lang="en-GB"/>
          </a:p>
        </p:txBody>
      </p:sp>
    </p:spTree>
    <p:extLst>
      <p:ext uri="{BB962C8B-B14F-4D97-AF65-F5344CB8AC3E}">
        <p14:creationId xmlns:p14="http://schemas.microsoft.com/office/powerpoint/2010/main" val="4205174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D23FB-1430-490C-BE8E-D533A1775433}"/>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7AA63BE5-D49F-40C6-8DB6-A6EF9141920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A7495C3D-C6CA-4B14-9C87-9F261515486A}"/>
              </a:ext>
            </a:extLst>
          </p:cNvPr>
          <p:cNvSpPr>
            <a:spLocks noGrp="1"/>
          </p:cNvSpPr>
          <p:nvPr>
            <p:ph type="dt" sz="half" idx="10"/>
          </p:nvPr>
        </p:nvSpPr>
        <p:spPr/>
        <p:txBody>
          <a:bodyPr/>
          <a:lstStyle/>
          <a:p>
            <a:fld id="{695521B8-2C7D-41C7-A5C2-8F9603F13FB7}" type="datetimeFigureOut">
              <a:rPr lang="en-GB" smtClean="0"/>
              <a:t>21/04/2022</a:t>
            </a:fld>
            <a:endParaRPr lang="en-GB"/>
          </a:p>
        </p:txBody>
      </p:sp>
      <p:sp>
        <p:nvSpPr>
          <p:cNvPr id="5" name="Segnaposto piè di pagina 4">
            <a:extLst>
              <a:ext uri="{FF2B5EF4-FFF2-40B4-BE49-F238E27FC236}">
                <a16:creationId xmlns:a16="http://schemas.microsoft.com/office/drawing/2014/main" id="{822FF327-436A-43F5-92FC-E9120518A8E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5E8DBA03-F2B4-47C2-9B9A-E6F1BAEA6B3E}"/>
              </a:ext>
            </a:extLst>
          </p:cNvPr>
          <p:cNvSpPr>
            <a:spLocks noGrp="1"/>
          </p:cNvSpPr>
          <p:nvPr>
            <p:ph type="sldNum" sz="quarter" idx="12"/>
          </p:nvPr>
        </p:nvSpPr>
        <p:spPr/>
        <p:txBody>
          <a:bodyPr/>
          <a:lstStyle/>
          <a:p>
            <a:fld id="{F859627F-96A7-4C8A-A4C2-C7EE2D434848}" type="slidenum">
              <a:rPr lang="en-GB" smtClean="0"/>
              <a:t>‹N›</a:t>
            </a:fld>
            <a:endParaRPr lang="en-GB"/>
          </a:p>
        </p:txBody>
      </p:sp>
    </p:spTree>
    <p:extLst>
      <p:ext uri="{BB962C8B-B14F-4D97-AF65-F5344CB8AC3E}">
        <p14:creationId xmlns:p14="http://schemas.microsoft.com/office/powerpoint/2010/main" val="97175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1E0244F-1F0E-4B73-9349-0ADDD6F3DB5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AA766AED-CDCC-48B0-AB68-2DD98C475549}"/>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4F87238-3859-4F7C-962A-F6D42D998D1E}"/>
              </a:ext>
            </a:extLst>
          </p:cNvPr>
          <p:cNvSpPr>
            <a:spLocks noGrp="1"/>
          </p:cNvSpPr>
          <p:nvPr>
            <p:ph type="dt" sz="half" idx="10"/>
          </p:nvPr>
        </p:nvSpPr>
        <p:spPr/>
        <p:txBody>
          <a:bodyPr/>
          <a:lstStyle/>
          <a:p>
            <a:fld id="{695521B8-2C7D-41C7-A5C2-8F9603F13FB7}" type="datetimeFigureOut">
              <a:rPr lang="en-GB" smtClean="0"/>
              <a:t>21/04/2022</a:t>
            </a:fld>
            <a:endParaRPr lang="en-GB"/>
          </a:p>
        </p:txBody>
      </p:sp>
      <p:sp>
        <p:nvSpPr>
          <p:cNvPr id="5" name="Segnaposto piè di pagina 4">
            <a:extLst>
              <a:ext uri="{FF2B5EF4-FFF2-40B4-BE49-F238E27FC236}">
                <a16:creationId xmlns:a16="http://schemas.microsoft.com/office/drawing/2014/main" id="{D6400ACA-3155-4CBF-92EE-4FFB0CFB92D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7BA52868-B91F-4016-8F8C-96413C118025}"/>
              </a:ext>
            </a:extLst>
          </p:cNvPr>
          <p:cNvSpPr>
            <a:spLocks noGrp="1"/>
          </p:cNvSpPr>
          <p:nvPr>
            <p:ph type="sldNum" sz="quarter" idx="12"/>
          </p:nvPr>
        </p:nvSpPr>
        <p:spPr/>
        <p:txBody>
          <a:bodyPr/>
          <a:lstStyle/>
          <a:p>
            <a:fld id="{F859627F-96A7-4C8A-A4C2-C7EE2D434848}" type="slidenum">
              <a:rPr lang="en-GB" smtClean="0"/>
              <a:t>‹N›</a:t>
            </a:fld>
            <a:endParaRPr lang="en-GB"/>
          </a:p>
        </p:txBody>
      </p:sp>
    </p:spTree>
    <p:extLst>
      <p:ext uri="{BB962C8B-B14F-4D97-AF65-F5344CB8AC3E}">
        <p14:creationId xmlns:p14="http://schemas.microsoft.com/office/powerpoint/2010/main" val="120051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9294AC-4D46-45B3-A9EE-BC3D162120C3}"/>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94DC197F-4FA6-418C-9FBF-B76795FC20B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213FAE11-D0BA-42DB-977E-900C2D7B2845}"/>
              </a:ext>
            </a:extLst>
          </p:cNvPr>
          <p:cNvSpPr>
            <a:spLocks noGrp="1"/>
          </p:cNvSpPr>
          <p:nvPr>
            <p:ph type="dt" sz="half" idx="10"/>
          </p:nvPr>
        </p:nvSpPr>
        <p:spPr/>
        <p:txBody>
          <a:bodyPr/>
          <a:lstStyle/>
          <a:p>
            <a:fld id="{695521B8-2C7D-41C7-A5C2-8F9603F13FB7}" type="datetimeFigureOut">
              <a:rPr lang="en-GB" smtClean="0"/>
              <a:t>21/04/2022</a:t>
            </a:fld>
            <a:endParaRPr lang="en-GB"/>
          </a:p>
        </p:txBody>
      </p:sp>
      <p:sp>
        <p:nvSpPr>
          <p:cNvPr id="5" name="Segnaposto piè di pagina 4">
            <a:extLst>
              <a:ext uri="{FF2B5EF4-FFF2-40B4-BE49-F238E27FC236}">
                <a16:creationId xmlns:a16="http://schemas.microsoft.com/office/drawing/2014/main" id="{B5C61308-3002-47AC-8885-265AFAC0CF3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61EDD66A-A2BF-4F75-B131-D053F3A350BE}"/>
              </a:ext>
            </a:extLst>
          </p:cNvPr>
          <p:cNvSpPr>
            <a:spLocks noGrp="1"/>
          </p:cNvSpPr>
          <p:nvPr>
            <p:ph type="sldNum" sz="quarter" idx="12"/>
          </p:nvPr>
        </p:nvSpPr>
        <p:spPr/>
        <p:txBody>
          <a:bodyPr/>
          <a:lstStyle/>
          <a:p>
            <a:fld id="{F859627F-96A7-4C8A-A4C2-C7EE2D434848}" type="slidenum">
              <a:rPr lang="en-GB" smtClean="0"/>
              <a:t>‹N›</a:t>
            </a:fld>
            <a:endParaRPr lang="en-GB"/>
          </a:p>
        </p:txBody>
      </p:sp>
    </p:spTree>
    <p:extLst>
      <p:ext uri="{BB962C8B-B14F-4D97-AF65-F5344CB8AC3E}">
        <p14:creationId xmlns:p14="http://schemas.microsoft.com/office/powerpoint/2010/main" val="485637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71820-5691-439F-BA5B-FBB6A433FEF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E084046B-4D1C-4DB3-AF34-4CC773C73D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266F31A-BB7D-4230-B286-7233DA7950D3}"/>
              </a:ext>
            </a:extLst>
          </p:cNvPr>
          <p:cNvSpPr>
            <a:spLocks noGrp="1"/>
          </p:cNvSpPr>
          <p:nvPr>
            <p:ph type="dt" sz="half" idx="10"/>
          </p:nvPr>
        </p:nvSpPr>
        <p:spPr/>
        <p:txBody>
          <a:bodyPr/>
          <a:lstStyle/>
          <a:p>
            <a:fld id="{695521B8-2C7D-41C7-A5C2-8F9603F13FB7}" type="datetimeFigureOut">
              <a:rPr lang="en-GB" smtClean="0"/>
              <a:t>21/04/2022</a:t>
            </a:fld>
            <a:endParaRPr lang="en-GB"/>
          </a:p>
        </p:txBody>
      </p:sp>
      <p:sp>
        <p:nvSpPr>
          <p:cNvPr id="5" name="Segnaposto piè di pagina 4">
            <a:extLst>
              <a:ext uri="{FF2B5EF4-FFF2-40B4-BE49-F238E27FC236}">
                <a16:creationId xmlns:a16="http://schemas.microsoft.com/office/drawing/2014/main" id="{EE932095-51E9-4CB4-9DF6-02B7EE8C65F9}"/>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C989CEAA-E5C4-428D-835A-8402CC72560C}"/>
              </a:ext>
            </a:extLst>
          </p:cNvPr>
          <p:cNvSpPr>
            <a:spLocks noGrp="1"/>
          </p:cNvSpPr>
          <p:nvPr>
            <p:ph type="sldNum" sz="quarter" idx="12"/>
          </p:nvPr>
        </p:nvSpPr>
        <p:spPr/>
        <p:txBody>
          <a:bodyPr/>
          <a:lstStyle/>
          <a:p>
            <a:fld id="{F859627F-96A7-4C8A-A4C2-C7EE2D434848}" type="slidenum">
              <a:rPr lang="en-GB" smtClean="0"/>
              <a:t>‹N›</a:t>
            </a:fld>
            <a:endParaRPr lang="en-GB"/>
          </a:p>
        </p:txBody>
      </p:sp>
    </p:spTree>
    <p:extLst>
      <p:ext uri="{BB962C8B-B14F-4D97-AF65-F5344CB8AC3E}">
        <p14:creationId xmlns:p14="http://schemas.microsoft.com/office/powerpoint/2010/main" val="1009068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316B2F-AC0C-4CC5-AE9B-923DC033BA10}"/>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8DBDBF3B-141E-4DFD-9035-FF3312E1DA6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B4B19429-F5DE-4E7D-9DB5-05982943832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0B124002-E7CA-4287-8D48-0ED614F3D376}"/>
              </a:ext>
            </a:extLst>
          </p:cNvPr>
          <p:cNvSpPr>
            <a:spLocks noGrp="1"/>
          </p:cNvSpPr>
          <p:nvPr>
            <p:ph type="dt" sz="half" idx="10"/>
          </p:nvPr>
        </p:nvSpPr>
        <p:spPr/>
        <p:txBody>
          <a:bodyPr/>
          <a:lstStyle/>
          <a:p>
            <a:fld id="{695521B8-2C7D-41C7-A5C2-8F9603F13FB7}" type="datetimeFigureOut">
              <a:rPr lang="en-GB" smtClean="0"/>
              <a:t>21/04/2022</a:t>
            </a:fld>
            <a:endParaRPr lang="en-GB"/>
          </a:p>
        </p:txBody>
      </p:sp>
      <p:sp>
        <p:nvSpPr>
          <p:cNvPr id="6" name="Segnaposto piè di pagina 5">
            <a:extLst>
              <a:ext uri="{FF2B5EF4-FFF2-40B4-BE49-F238E27FC236}">
                <a16:creationId xmlns:a16="http://schemas.microsoft.com/office/drawing/2014/main" id="{0BBB5003-A63B-4519-9486-5B0BD3AED66E}"/>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268BE64-C04A-4BF5-B7D2-ADB22B774B98}"/>
              </a:ext>
            </a:extLst>
          </p:cNvPr>
          <p:cNvSpPr>
            <a:spLocks noGrp="1"/>
          </p:cNvSpPr>
          <p:nvPr>
            <p:ph type="sldNum" sz="quarter" idx="12"/>
          </p:nvPr>
        </p:nvSpPr>
        <p:spPr/>
        <p:txBody>
          <a:bodyPr/>
          <a:lstStyle/>
          <a:p>
            <a:fld id="{F859627F-96A7-4C8A-A4C2-C7EE2D434848}" type="slidenum">
              <a:rPr lang="en-GB" smtClean="0"/>
              <a:t>‹N›</a:t>
            </a:fld>
            <a:endParaRPr lang="en-GB"/>
          </a:p>
        </p:txBody>
      </p:sp>
    </p:spTree>
    <p:extLst>
      <p:ext uri="{BB962C8B-B14F-4D97-AF65-F5344CB8AC3E}">
        <p14:creationId xmlns:p14="http://schemas.microsoft.com/office/powerpoint/2010/main" val="209733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B42F66-D6FB-47AC-B847-DC935A27E90F}"/>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4B649E-06E0-46C0-A449-F8169A9EF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8C2B11B0-14C1-49E9-93A2-98360316B15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09A8BB1C-D8E4-4069-BC0F-B9080D3B7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E1FC4DB-8469-41E6-8C17-A30EB00A68A9}"/>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0A25D6FC-A4C0-4439-9C57-B92F36234191}"/>
              </a:ext>
            </a:extLst>
          </p:cNvPr>
          <p:cNvSpPr>
            <a:spLocks noGrp="1"/>
          </p:cNvSpPr>
          <p:nvPr>
            <p:ph type="dt" sz="half" idx="10"/>
          </p:nvPr>
        </p:nvSpPr>
        <p:spPr/>
        <p:txBody>
          <a:bodyPr/>
          <a:lstStyle/>
          <a:p>
            <a:fld id="{695521B8-2C7D-41C7-A5C2-8F9603F13FB7}" type="datetimeFigureOut">
              <a:rPr lang="en-GB" smtClean="0"/>
              <a:t>21/04/2022</a:t>
            </a:fld>
            <a:endParaRPr lang="en-GB"/>
          </a:p>
        </p:txBody>
      </p:sp>
      <p:sp>
        <p:nvSpPr>
          <p:cNvPr id="8" name="Segnaposto piè di pagina 7">
            <a:extLst>
              <a:ext uri="{FF2B5EF4-FFF2-40B4-BE49-F238E27FC236}">
                <a16:creationId xmlns:a16="http://schemas.microsoft.com/office/drawing/2014/main" id="{EC82612C-F6C9-4AAB-8E8B-81CC11D304F9}"/>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8D9C5757-786D-49C9-B6E2-035ADE8D6152}"/>
              </a:ext>
            </a:extLst>
          </p:cNvPr>
          <p:cNvSpPr>
            <a:spLocks noGrp="1"/>
          </p:cNvSpPr>
          <p:nvPr>
            <p:ph type="sldNum" sz="quarter" idx="12"/>
          </p:nvPr>
        </p:nvSpPr>
        <p:spPr/>
        <p:txBody>
          <a:bodyPr/>
          <a:lstStyle/>
          <a:p>
            <a:fld id="{F859627F-96A7-4C8A-A4C2-C7EE2D434848}" type="slidenum">
              <a:rPr lang="en-GB" smtClean="0"/>
              <a:t>‹N›</a:t>
            </a:fld>
            <a:endParaRPr lang="en-GB"/>
          </a:p>
        </p:txBody>
      </p:sp>
    </p:spTree>
    <p:extLst>
      <p:ext uri="{BB962C8B-B14F-4D97-AF65-F5344CB8AC3E}">
        <p14:creationId xmlns:p14="http://schemas.microsoft.com/office/powerpoint/2010/main" val="214453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DCD2E7-80C6-4AAC-8AD5-FF878F4739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EFB7F3D5-38B8-4700-BB8D-86497E0F737F}"/>
              </a:ext>
            </a:extLst>
          </p:cNvPr>
          <p:cNvSpPr>
            <a:spLocks noGrp="1"/>
          </p:cNvSpPr>
          <p:nvPr>
            <p:ph type="dt" sz="half" idx="10"/>
          </p:nvPr>
        </p:nvSpPr>
        <p:spPr/>
        <p:txBody>
          <a:bodyPr/>
          <a:lstStyle/>
          <a:p>
            <a:fld id="{695521B8-2C7D-41C7-A5C2-8F9603F13FB7}" type="datetimeFigureOut">
              <a:rPr lang="en-GB" smtClean="0"/>
              <a:t>21/04/2022</a:t>
            </a:fld>
            <a:endParaRPr lang="en-GB"/>
          </a:p>
        </p:txBody>
      </p:sp>
      <p:sp>
        <p:nvSpPr>
          <p:cNvPr id="4" name="Segnaposto piè di pagina 3">
            <a:extLst>
              <a:ext uri="{FF2B5EF4-FFF2-40B4-BE49-F238E27FC236}">
                <a16:creationId xmlns:a16="http://schemas.microsoft.com/office/drawing/2014/main" id="{303470FA-C1AE-4B3C-A40E-2AAC4085D83B}"/>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B925FF2D-3097-41CF-8E59-82E6E8949F6A}"/>
              </a:ext>
            </a:extLst>
          </p:cNvPr>
          <p:cNvSpPr>
            <a:spLocks noGrp="1"/>
          </p:cNvSpPr>
          <p:nvPr>
            <p:ph type="sldNum" sz="quarter" idx="12"/>
          </p:nvPr>
        </p:nvSpPr>
        <p:spPr/>
        <p:txBody>
          <a:bodyPr/>
          <a:lstStyle/>
          <a:p>
            <a:fld id="{F859627F-96A7-4C8A-A4C2-C7EE2D434848}" type="slidenum">
              <a:rPr lang="en-GB" smtClean="0"/>
              <a:t>‹N›</a:t>
            </a:fld>
            <a:endParaRPr lang="en-GB"/>
          </a:p>
        </p:txBody>
      </p:sp>
    </p:spTree>
    <p:extLst>
      <p:ext uri="{BB962C8B-B14F-4D97-AF65-F5344CB8AC3E}">
        <p14:creationId xmlns:p14="http://schemas.microsoft.com/office/powerpoint/2010/main" val="4197037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9FE5991-5FD1-4327-8BE5-26820782FBC2}"/>
              </a:ext>
            </a:extLst>
          </p:cNvPr>
          <p:cNvSpPr>
            <a:spLocks noGrp="1"/>
          </p:cNvSpPr>
          <p:nvPr>
            <p:ph type="dt" sz="half" idx="10"/>
          </p:nvPr>
        </p:nvSpPr>
        <p:spPr/>
        <p:txBody>
          <a:bodyPr/>
          <a:lstStyle/>
          <a:p>
            <a:fld id="{695521B8-2C7D-41C7-A5C2-8F9603F13FB7}" type="datetimeFigureOut">
              <a:rPr lang="en-GB" smtClean="0"/>
              <a:t>21/04/2022</a:t>
            </a:fld>
            <a:endParaRPr lang="en-GB"/>
          </a:p>
        </p:txBody>
      </p:sp>
      <p:sp>
        <p:nvSpPr>
          <p:cNvPr id="3" name="Segnaposto piè di pagina 2">
            <a:extLst>
              <a:ext uri="{FF2B5EF4-FFF2-40B4-BE49-F238E27FC236}">
                <a16:creationId xmlns:a16="http://schemas.microsoft.com/office/drawing/2014/main" id="{587579B8-97D4-434A-BDEA-9907E87A347E}"/>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E4D97AF6-2226-45D3-873F-D97D12F00F14}"/>
              </a:ext>
            </a:extLst>
          </p:cNvPr>
          <p:cNvSpPr>
            <a:spLocks noGrp="1"/>
          </p:cNvSpPr>
          <p:nvPr>
            <p:ph type="sldNum" sz="quarter" idx="12"/>
          </p:nvPr>
        </p:nvSpPr>
        <p:spPr/>
        <p:txBody>
          <a:bodyPr/>
          <a:lstStyle/>
          <a:p>
            <a:fld id="{F859627F-96A7-4C8A-A4C2-C7EE2D434848}" type="slidenum">
              <a:rPr lang="en-GB" smtClean="0"/>
              <a:t>‹N›</a:t>
            </a:fld>
            <a:endParaRPr lang="en-GB"/>
          </a:p>
        </p:txBody>
      </p:sp>
    </p:spTree>
    <p:extLst>
      <p:ext uri="{BB962C8B-B14F-4D97-AF65-F5344CB8AC3E}">
        <p14:creationId xmlns:p14="http://schemas.microsoft.com/office/powerpoint/2010/main" val="278295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AF561-6D82-4875-BA18-490BE90D879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0D42C8D-1E0C-43BD-A026-16EF37F752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CB935595-F3E6-4190-BA76-A5292B688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50A710E-2A1C-4F9D-A58C-ED859DD296BE}"/>
              </a:ext>
            </a:extLst>
          </p:cNvPr>
          <p:cNvSpPr>
            <a:spLocks noGrp="1"/>
          </p:cNvSpPr>
          <p:nvPr>
            <p:ph type="dt" sz="half" idx="10"/>
          </p:nvPr>
        </p:nvSpPr>
        <p:spPr/>
        <p:txBody>
          <a:bodyPr/>
          <a:lstStyle/>
          <a:p>
            <a:fld id="{695521B8-2C7D-41C7-A5C2-8F9603F13FB7}" type="datetimeFigureOut">
              <a:rPr lang="en-GB" smtClean="0"/>
              <a:t>21/04/2022</a:t>
            </a:fld>
            <a:endParaRPr lang="en-GB"/>
          </a:p>
        </p:txBody>
      </p:sp>
      <p:sp>
        <p:nvSpPr>
          <p:cNvPr id="6" name="Segnaposto piè di pagina 5">
            <a:extLst>
              <a:ext uri="{FF2B5EF4-FFF2-40B4-BE49-F238E27FC236}">
                <a16:creationId xmlns:a16="http://schemas.microsoft.com/office/drawing/2014/main" id="{A356F45F-3892-49DE-A6A1-1E97CF065E75}"/>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F4F75BE-612C-4193-9D31-981A4E402DCD}"/>
              </a:ext>
            </a:extLst>
          </p:cNvPr>
          <p:cNvSpPr>
            <a:spLocks noGrp="1"/>
          </p:cNvSpPr>
          <p:nvPr>
            <p:ph type="sldNum" sz="quarter" idx="12"/>
          </p:nvPr>
        </p:nvSpPr>
        <p:spPr/>
        <p:txBody>
          <a:bodyPr/>
          <a:lstStyle/>
          <a:p>
            <a:fld id="{F859627F-96A7-4C8A-A4C2-C7EE2D434848}" type="slidenum">
              <a:rPr lang="en-GB" smtClean="0"/>
              <a:t>‹N›</a:t>
            </a:fld>
            <a:endParaRPr lang="en-GB"/>
          </a:p>
        </p:txBody>
      </p:sp>
    </p:spTree>
    <p:extLst>
      <p:ext uri="{BB962C8B-B14F-4D97-AF65-F5344CB8AC3E}">
        <p14:creationId xmlns:p14="http://schemas.microsoft.com/office/powerpoint/2010/main" val="2031753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867389-B077-411F-83C9-A6824248F00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A8779896-74FF-4A37-9E79-8BDC76FB61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E5DC1B5C-615E-47EA-927A-662B9ECC2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25F7BDB-172B-4D17-A3F3-D283F45E8C2A}"/>
              </a:ext>
            </a:extLst>
          </p:cNvPr>
          <p:cNvSpPr>
            <a:spLocks noGrp="1"/>
          </p:cNvSpPr>
          <p:nvPr>
            <p:ph type="dt" sz="half" idx="10"/>
          </p:nvPr>
        </p:nvSpPr>
        <p:spPr/>
        <p:txBody>
          <a:bodyPr/>
          <a:lstStyle/>
          <a:p>
            <a:fld id="{695521B8-2C7D-41C7-A5C2-8F9603F13FB7}" type="datetimeFigureOut">
              <a:rPr lang="en-GB" smtClean="0"/>
              <a:t>21/04/2022</a:t>
            </a:fld>
            <a:endParaRPr lang="en-GB"/>
          </a:p>
        </p:txBody>
      </p:sp>
      <p:sp>
        <p:nvSpPr>
          <p:cNvPr id="6" name="Segnaposto piè di pagina 5">
            <a:extLst>
              <a:ext uri="{FF2B5EF4-FFF2-40B4-BE49-F238E27FC236}">
                <a16:creationId xmlns:a16="http://schemas.microsoft.com/office/drawing/2014/main" id="{844B21A8-5150-4F50-843E-FA3ED1E14ADE}"/>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69640232-88F1-45FD-9300-81CCF054FE0B}"/>
              </a:ext>
            </a:extLst>
          </p:cNvPr>
          <p:cNvSpPr>
            <a:spLocks noGrp="1"/>
          </p:cNvSpPr>
          <p:nvPr>
            <p:ph type="sldNum" sz="quarter" idx="12"/>
          </p:nvPr>
        </p:nvSpPr>
        <p:spPr/>
        <p:txBody>
          <a:bodyPr/>
          <a:lstStyle/>
          <a:p>
            <a:fld id="{F859627F-96A7-4C8A-A4C2-C7EE2D434848}" type="slidenum">
              <a:rPr lang="en-GB" smtClean="0"/>
              <a:t>‹N›</a:t>
            </a:fld>
            <a:endParaRPr lang="en-GB"/>
          </a:p>
        </p:txBody>
      </p:sp>
    </p:spTree>
    <p:extLst>
      <p:ext uri="{BB962C8B-B14F-4D97-AF65-F5344CB8AC3E}">
        <p14:creationId xmlns:p14="http://schemas.microsoft.com/office/powerpoint/2010/main" val="2933239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DEF55A5-611C-4F21-A007-7AF5EE302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A9F9E4-D9E6-46D4-99BA-8CF0A6C965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37B457D9-8D66-40D0-B1F6-670FB8ECBE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5521B8-2C7D-41C7-A5C2-8F9603F13FB7}" type="datetimeFigureOut">
              <a:rPr lang="en-GB" smtClean="0"/>
              <a:t>21/04/2022</a:t>
            </a:fld>
            <a:endParaRPr lang="en-GB"/>
          </a:p>
        </p:txBody>
      </p:sp>
      <p:sp>
        <p:nvSpPr>
          <p:cNvPr id="5" name="Segnaposto piè di pagina 4">
            <a:extLst>
              <a:ext uri="{FF2B5EF4-FFF2-40B4-BE49-F238E27FC236}">
                <a16:creationId xmlns:a16="http://schemas.microsoft.com/office/drawing/2014/main" id="{2D23E00F-B7D5-426F-8431-AFC4EC94F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B2C98223-18E0-407F-B72D-346450006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59627F-96A7-4C8A-A4C2-C7EE2D434848}" type="slidenum">
              <a:rPr lang="en-GB" smtClean="0"/>
              <a:t>‹N›</a:t>
            </a:fld>
            <a:endParaRPr lang="en-GB"/>
          </a:p>
        </p:txBody>
      </p:sp>
    </p:spTree>
    <p:extLst>
      <p:ext uri="{BB962C8B-B14F-4D97-AF65-F5344CB8AC3E}">
        <p14:creationId xmlns:p14="http://schemas.microsoft.com/office/powerpoint/2010/main" val="2024740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F418CE0C-6069-48F3-9F6D-5B0781D788C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1417"/>
          <a:stretch/>
        </p:blipFill>
        <p:spPr>
          <a:xfrm>
            <a:off x="20" y="1"/>
            <a:ext cx="12191980" cy="6857999"/>
          </a:xfrm>
          <a:prstGeom prst="rect">
            <a:avLst/>
          </a:prstGeom>
        </p:spPr>
      </p:pic>
      <p:sp>
        <p:nvSpPr>
          <p:cNvPr id="2" name="Titolo 1">
            <a:extLst>
              <a:ext uri="{FF2B5EF4-FFF2-40B4-BE49-F238E27FC236}">
                <a16:creationId xmlns:a16="http://schemas.microsoft.com/office/drawing/2014/main" id="{328F6E9A-A8AE-44E1-8D8C-CA2923DCB88A}"/>
              </a:ext>
            </a:extLst>
          </p:cNvPr>
          <p:cNvSpPr>
            <a:spLocks noGrp="1"/>
          </p:cNvSpPr>
          <p:nvPr>
            <p:ph type="ctrTitle"/>
          </p:nvPr>
        </p:nvSpPr>
        <p:spPr>
          <a:xfrm>
            <a:off x="1524000" y="1122362"/>
            <a:ext cx="9144000" cy="2900518"/>
          </a:xfrm>
        </p:spPr>
        <p:txBody>
          <a:bodyPr>
            <a:normAutofit/>
          </a:bodyPr>
          <a:lstStyle/>
          <a:p>
            <a:pPr algn="l"/>
            <a:r>
              <a:rPr lang="en-GB" dirty="0">
                <a:solidFill>
                  <a:srgbClr val="FFFFFF"/>
                </a:solidFill>
              </a:rPr>
              <a:t>Introduction to Artificial Intelligence: The toolkit for Future-Proof Physicians</a:t>
            </a:r>
          </a:p>
        </p:txBody>
      </p:sp>
      <p:sp>
        <p:nvSpPr>
          <p:cNvPr id="3" name="Sottotitolo 2">
            <a:extLst>
              <a:ext uri="{FF2B5EF4-FFF2-40B4-BE49-F238E27FC236}">
                <a16:creationId xmlns:a16="http://schemas.microsoft.com/office/drawing/2014/main" id="{3EC5C301-851A-405F-93AC-805A841D985A}"/>
              </a:ext>
            </a:extLst>
          </p:cNvPr>
          <p:cNvSpPr>
            <a:spLocks noGrp="1"/>
          </p:cNvSpPr>
          <p:nvPr>
            <p:ph type="subTitle" idx="1"/>
          </p:nvPr>
        </p:nvSpPr>
        <p:spPr>
          <a:xfrm>
            <a:off x="1524000" y="4159404"/>
            <a:ext cx="9144000" cy="1098395"/>
          </a:xfrm>
        </p:spPr>
        <p:txBody>
          <a:bodyPr>
            <a:normAutofit/>
          </a:bodyPr>
          <a:lstStyle/>
          <a:p>
            <a:pPr algn="l"/>
            <a:r>
              <a:rPr lang="en-GB" dirty="0">
                <a:solidFill>
                  <a:srgbClr val="FFFFFF"/>
                </a:solidFill>
              </a:rPr>
              <a:t>Histopathological Image segmentation with Neural Networks</a:t>
            </a:r>
          </a:p>
        </p:txBody>
      </p:sp>
    </p:spTree>
    <p:extLst>
      <p:ext uri="{BB962C8B-B14F-4D97-AF65-F5344CB8AC3E}">
        <p14:creationId xmlns:p14="http://schemas.microsoft.com/office/powerpoint/2010/main" val="11408888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3847252-6C2E-419F-8A40-121C94A98394}"/>
              </a:ext>
            </a:extLst>
          </p:cNvPr>
          <p:cNvSpPr>
            <a:spLocks noGrp="1"/>
          </p:cNvSpPr>
          <p:nvPr>
            <p:ph type="title"/>
          </p:nvPr>
        </p:nvSpPr>
        <p:spPr>
          <a:xfrm>
            <a:off x="1005135" y="553458"/>
            <a:ext cx="8801521" cy="1130285"/>
          </a:xfrm>
        </p:spPr>
        <p:txBody>
          <a:bodyPr vert="horz" lIns="91440" tIns="45720" rIns="91440" bIns="45720" rtlCol="0" anchor="ctr">
            <a:normAutofit/>
          </a:bodyPr>
          <a:lstStyle/>
          <a:p>
            <a:r>
              <a:rPr lang="en-US" sz="4000" kern="1200" dirty="0">
                <a:solidFill>
                  <a:schemeClr val="tx1"/>
                </a:solidFill>
                <a:latin typeface="+mj-lt"/>
                <a:ea typeface="+mj-ea"/>
                <a:cs typeface="+mj-cs"/>
              </a:rPr>
              <a:t>Thresholding in python</a:t>
            </a:r>
          </a:p>
        </p:txBody>
      </p:sp>
      <p:pic>
        <p:nvPicPr>
          <p:cNvPr id="5" name="Immagine 4" descr="Immagine che contiene testo&#10;&#10;Descrizione generata automaticamente">
            <a:extLst>
              <a:ext uri="{FF2B5EF4-FFF2-40B4-BE49-F238E27FC236}">
                <a16:creationId xmlns:a16="http://schemas.microsoft.com/office/drawing/2014/main" id="{446C3162-7403-4E23-9E32-45D89FCE7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135" y="1683743"/>
            <a:ext cx="8801521" cy="4620800"/>
          </a:xfrm>
          <a:prstGeom prst="rect">
            <a:avLst/>
          </a:prstGeom>
        </p:spPr>
      </p:pic>
      <p:cxnSp>
        <p:nvCxnSpPr>
          <p:cNvPr id="19" name="Connettore curvo 18">
            <a:extLst>
              <a:ext uri="{FF2B5EF4-FFF2-40B4-BE49-F238E27FC236}">
                <a16:creationId xmlns:a16="http://schemas.microsoft.com/office/drawing/2014/main" id="{4880E4EA-10C6-4236-A387-24F128B104B0}"/>
              </a:ext>
            </a:extLst>
          </p:cNvPr>
          <p:cNvCxnSpPr>
            <a:cxnSpLocks/>
            <a:endCxn id="20" idx="2"/>
          </p:cNvCxnSpPr>
          <p:nvPr/>
        </p:nvCxnSpPr>
        <p:spPr>
          <a:xfrm flipV="1">
            <a:off x="4209269" y="1407824"/>
            <a:ext cx="6610940" cy="1020680"/>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0FE675DA-E298-4F85-A8A7-B8B6908B5252}"/>
              </a:ext>
            </a:extLst>
          </p:cNvPr>
          <p:cNvSpPr txBox="1"/>
          <p:nvPr/>
        </p:nvSpPr>
        <p:spPr>
          <a:xfrm>
            <a:off x="9806656" y="1038492"/>
            <a:ext cx="2027105" cy="369332"/>
          </a:xfrm>
          <a:prstGeom prst="rect">
            <a:avLst/>
          </a:prstGeom>
          <a:noFill/>
        </p:spPr>
        <p:txBody>
          <a:bodyPr wrap="square" rtlCol="0">
            <a:spAutoFit/>
          </a:bodyPr>
          <a:lstStyle/>
          <a:p>
            <a:r>
              <a:rPr lang="en-GB" dirty="0"/>
              <a:t>Import the libraries</a:t>
            </a:r>
          </a:p>
        </p:txBody>
      </p:sp>
      <p:sp>
        <p:nvSpPr>
          <p:cNvPr id="28" name="CasellaDiTesto 27">
            <a:extLst>
              <a:ext uri="{FF2B5EF4-FFF2-40B4-BE49-F238E27FC236}">
                <a16:creationId xmlns:a16="http://schemas.microsoft.com/office/drawing/2014/main" id="{F2733318-A04E-439A-AC88-96E848C6A774}"/>
              </a:ext>
            </a:extLst>
          </p:cNvPr>
          <p:cNvSpPr txBox="1"/>
          <p:nvPr/>
        </p:nvSpPr>
        <p:spPr>
          <a:xfrm>
            <a:off x="9875930" y="2059172"/>
            <a:ext cx="1722512" cy="369332"/>
          </a:xfrm>
          <a:prstGeom prst="rect">
            <a:avLst/>
          </a:prstGeom>
          <a:noFill/>
        </p:spPr>
        <p:txBody>
          <a:bodyPr wrap="square" rtlCol="0">
            <a:spAutoFit/>
          </a:bodyPr>
          <a:lstStyle/>
          <a:p>
            <a:r>
              <a:rPr lang="en-GB" dirty="0"/>
              <a:t>Read the image</a:t>
            </a:r>
          </a:p>
        </p:txBody>
      </p:sp>
      <p:cxnSp>
        <p:nvCxnSpPr>
          <p:cNvPr id="30" name="Connettore curvo 29">
            <a:extLst>
              <a:ext uri="{FF2B5EF4-FFF2-40B4-BE49-F238E27FC236}">
                <a16:creationId xmlns:a16="http://schemas.microsoft.com/office/drawing/2014/main" id="{40E68790-B9F1-4A68-B9B6-644894734825}"/>
              </a:ext>
            </a:extLst>
          </p:cNvPr>
          <p:cNvCxnSpPr>
            <a:cxnSpLocks/>
            <a:endCxn id="28" idx="2"/>
          </p:cNvCxnSpPr>
          <p:nvPr/>
        </p:nvCxnSpPr>
        <p:spPr>
          <a:xfrm flipV="1">
            <a:off x="6305797" y="2428504"/>
            <a:ext cx="4431389" cy="854368"/>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D34F3A8D-A4EF-4D91-89C9-1233BF67B709}"/>
              </a:ext>
            </a:extLst>
          </p:cNvPr>
          <p:cNvSpPr txBox="1"/>
          <p:nvPr/>
        </p:nvSpPr>
        <p:spPr>
          <a:xfrm>
            <a:off x="9875929" y="4164510"/>
            <a:ext cx="2027105" cy="646331"/>
          </a:xfrm>
          <a:prstGeom prst="rect">
            <a:avLst/>
          </a:prstGeom>
          <a:noFill/>
        </p:spPr>
        <p:txBody>
          <a:bodyPr wrap="square" rtlCol="0">
            <a:spAutoFit/>
          </a:bodyPr>
          <a:lstStyle/>
          <a:p>
            <a:r>
              <a:rPr lang="en-GB" dirty="0"/>
              <a:t>Generate threshold image</a:t>
            </a:r>
          </a:p>
        </p:txBody>
      </p:sp>
      <p:cxnSp>
        <p:nvCxnSpPr>
          <p:cNvPr id="33" name="Connettore curvo 32">
            <a:extLst>
              <a:ext uri="{FF2B5EF4-FFF2-40B4-BE49-F238E27FC236}">
                <a16:creationId xmlns:a16="http://schemas.microsoft.com/office/drawing/2014/main" id="{19DBA20D-C78C-484E-94F2-53547AEDECA3}"/>
              </a:ext>
            </a:extLst>
          </p:cNvPr>
          <p:cNvCxnSpPr>
            <a:cxnSpLocks/>
            <a:endCxn id="31" idx="0"/>
          </p:cNvCxnSpPr>
          <p:nvPr/>
        </p:nvCxnSpPr>
        <p:spPr>
          <a:xfrm>
            <a:off x="9357756" y="3871356"/>
            <a:ext cx="1531726" cy="293154"/>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BB40485B-0883-40E2-9C4C-79A144BCBCE0}"/>
              </a:ext>
            </a:extLst>
          </p:cNvPr>
          <p:cNvSpPr txBox="1"/>
          <p:nvPr/>
        </p:nvSpPr>
        <p:spPr>
          <a:xfrm>
            <a:off x="9875929" y="5525087"/>
            <a:ext cx="2027105" cy="646331"/>
          </a:xfrm>
          <a:prstGeom prst="rect">
            <a:avLst/>
          </a:prstGeom>
          <a:noFill/>
        </p:spPr>
        <p:txBody>
          <a:bodyPr wrap="square" rtlCol="0">
            <a:spAutoFit/>
          </a:bodyPr>
          <a:lstStyle/>
          <a:p>
            <a:r>
              <a:rPr lang="en-GB" dirty="0"/>
              <a:t>Plot the two images together</a:t>
            </a:r>
          </a:p>
        </p:txBody>
      </p:sp>
      <p:cxnSp>
        <p:nvCxnSpPr>
          <p:cNvPr id="37" name="Connettore curvo 36">
            <a:extLst>
              <a:ext uri="{FF2B5EF4-FFF2-40B4-BE49-F238E27FC236}">
                <a16:creationId xmlns:a16="http://schemas.microsoft.com/office/drawing/2014/main" id="{5DD4D926-51D8-488D-8A73-500D3C5EC8A7}"/>
              </a:ext>
            </a:extLst>
          </p:cNvPr>
          <p:cNvCxnSpPr>
            <a:cxnSpLocks/>
            <a:endCxn id="35" idx="0"/>
          </p:cNvCxnSpPr>
          <p:nvPr/>
        </p:nvCxnSpPr>
        <p:spPr>
          <a:xfrm>
            <a:off x="3616349" y="5076229"/>
            <a:ext cx="7273133" cy="448858"/>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14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P spid="31"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D619861-9361-4CA0-BA2B-116056F0C520}"/>
              </a:ext>
            </a:extLst>
          </p:cNvPr>
          <p:cNvSpPr>
            <a:spLocks noGrp="1"/>
          </p:cNvSpPr>
          <p:nvPr>
            <p:ph type="title"/>
          </p:nvPr>
        </p:nvSpPr>
        <p:spPr>
          <a:xfrm>
            <a:off x="1198181" y="560881"/>
            <a:ext cx="9795638" cy="1114380"/>
          </a:xfrm>
        </p:spPr>
        <p:txBody>
          <a:bodyPr vert="horz" lIns="91440" tIns="45720" rIns="91440" bIns="45720" rtlCol="0" anchor="b">
            <a:normAutofit/>
          </a:bodyPr>
          <a:lstStyle/>
          <a:p>
            <a:r>
              <a:rPr lang="en-US" sz="5200" dirty="0"/>
              <a:t>Clustering</a:t>
            </a:r>
          </a:p>
        </p:txBody>
      </p:sp>
      <p:sp>
        <p:nvSpPr>
          <p:cNvPr id="3" name="Segnaposto contenuto 2">
            <a:extLst>
              <a:ext uri="{FF2B5EF4-FFF2-40B4-BE49-F238E27FC236}">
                <a16:creationId xmlns:a16="http://schemas.microsoft.com/office/drawing/2014/main" id="{9D5F96C0-9C72-4F76-8F57-5F5A652D7FEC}"/>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buNone/>
            </a:pPr>
            <a:r>
              <a:rPr lang="en-US" sz="2400" dirty="0"/>
              <a:t>Clustering is the process of grouping together similar objects</a:t>
            </a:r>
          </a:p>
        </p:txBody>
      </p:sp>
      <p:pic>
        <p:nvPicPr>
          <p:cNvPr id="7" name="Immagine 6">
            <a:extLst>
              <a:ext uri="{FF2B5EF4-FFF2-40B4-BE49-F238E27FC236}">
                <a16:creationId xmlns:a16="http://schemas.microsoft.com/office/drawing/2014/main" id="{72ECE52F-3EB0-41C5-92D0-BF3D35973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181" y="2402099"/>
            <a:ext cx="3895020" cy="3895020"/>
          </a:xfrm>
          <a:prstGeom prst="rect">
            <a:avLst/>
          </a:prstGeom>
        </p:spPr>
      </p:pic>
      <p:pic>
        <p:nvPicPr>
          <p:cNvPr id="9" name="Immagine 8">
            <a:extLst>
              <a:ext uri="{FF2B5EF4-FFF2-40B4-BE49-F238E27FC236}">
                <a16:creationId xmlns:a16="http://schemas.microsoft.com/office/drawing/2014/main" id="{D5CB02B9-B95B-4C62-8A23-6F9A804E8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575" y="2311154"/>
            <a:ext cx="3999244" cy="3999244"/>
          </a:xfrm>
          <a:prstGeom prst="rect">
            <a:avLst/>
          </a:prstGeom>
        </p:spPr>
      </p:pic>
      <p:sp>
        <p:nvSpPr>
          <p:cNvPr id="11" name="Freccia a destra 10">
            <a:extLst>
              <a:ext uri="{FF2B5EF4-FFF2-40B4-BE49-F238E27FC236}">
                <a16:creationId xmlns:a16="http://schemas.microsoft.com/office/drawing/2014/main" id="{158E2F15-6038-419D-944A-A88FC09CF98D}"/>
              </a:ext>
            </a:extLst>
          </p:cNvPr>
          <p:cNvSpPr/>
          <p:nvPr/>
        </p:nvSpPr>
        <p:spPr>
          <a:xfrm>
            <a:off x="5058232" y="4041153"/>
            <a:ext cx="1944626" cy="332509"/>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012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D619861-9361-4CA0-BA2B-116056F0C520}"/>
              </a:ext>
            </a:extLst>
          </p:cNvPr>
          <p:cNvSpPr>
            <a:spLocks noGrp="1"/>
          </p:cNvSpPr>
          <p:nvPr>
            <p:ph type="title"/>
          </p:nvPr>
        </p:nvSpPr>
        <p:spPr>
          <a:xfrm>
            <a:off x="1198181" y="560881"/>
            <a:ext cx="9795638" cy="1114380"/>
          </a:xfrm>
        </p:spPr>
        <p:txBody>
          <a:bodyPr vert="horz" lIns="91440" tIns="45720" rIns="91440" bIns="45720" rtlCol="0" anchor="b">
            <a:normAutofit/>
          </a:bodyPr>
          <a:lstStyle/>
          <a:p>
            <a:r>
              <a:rPr lang="en-US" sz="5200" dirty="0"/>
              <a:t>Clustering</a:t>
            </a:r>
          </a:p>
        </p:txBody>
      </p:sp>
      <p:sp>
        <p:nvSpPr>
          <p:cNvPr id="5" name="Segnaposto contenuto 4">
            <a:extLst>
              <a:ext uri="{FF2B5EF4-FFF2-40B4-BE49-F238E27FC236}">
                <a16:creationId xmlns:a16="http://schemas.microsoft.com/office/drawing/2014/main" id="{992B1EDB-14D7-4E28-8EB5-C6D7F7C40466}"/>
              </a:ext>
            </a:extLst>
          </p:cNvPr>
          <p:cNvSpPr>
            <a:spLocks noGrp="1"/>
          </p:cNvSpPr>
          <p:nvPr>
            <p:ph idx="1"/>
          </p:nvPr>
        </p:nvSpPr>
        <p:spPr>
          <a:xfrm>
            <a:off x="1198180" y="1825625"/>
            <a:ext cx="6157199" cy="1867601"/>
          </a:xfrm>
        </p:spPr>
        <p:txBody>
          <a:bodyPr>
            <a:normAutofit/>
          </a:bodyPr>
          <a:lstStyle/>
          <a:p>
            <a:pPr marL="0" indent="0">
              <a:buNone/>
            </a:pPr>
            <a:r>
              <a:rPr lang="en-GB" sz="1800" dirty="0"/>
              <a:t>In our case, the objects we want to group together are the pixels of the image.</a:t>
            </a:r>
          </a:p>
          <a:p>
            <a:pPr marL="0" indent="0">
              <a:buNone/>
            </a:pPr>
            <a:r>
              <a:rPr lang="en-GB" sz="1800" dirty="0"/>
              <a:t>We can compare pixels by their colour and assign pixels with similar colour to the same cluster.</a:t>
            </a:r>
          </a:p>
          <a:p>
            <a:pPr marL="0" indent="0">
              <a:buNone/>
            </a:pPr>
            <a:r>
              <a:rPr lang="en-GB" sz="1800" dirty="0"/>
              <a:t>A famous cluster algorithm is the </a:t>
            </a:r>
            <a:r>
              <a:rPr lang="en-GB" sz="1800" b="1" dirty="0"/>
              <a:t>k-means</a:t>
            </a:r>
            <a:r>
              <a:rPr lang="en-GB" sz="1800" dirty="0"/>
              <a:t>, which works as follows:</a:t>
            </a:r>
          </a:p>
          <a:p>
            <a:pPr marL="0" indent="0">
              <a:buNone/>
            </a:pPr>
            <a:endParaRPr lang="en-GB" sz="1800" dirty="0"/>
          </a:p>
          <a:p>
            <a:pPr marL="342900" indent="-342900">
              <a:buFont typeface="+mj-lt"/>
              <a:buAutoNum type="arabicPeriod"/>
            </a:pPr>
            <a:endParaRPr lang="en-GB" sz="1800" dirty="0"/>
          </a:p>
        </p:txBody>
      </p:sp>
      <p:sp>
        <p:nvSpPr>
          <p:cNvPr id="6" name="CasellaDiTesto 5">
            <a:extLst>
              <a:ext uri="{FF2B5EF4-FFF2-40B4-BE49-F238E27FC236}">
                <a16:creationId xmlns:a16="http://schemas.microsoft.com/office/drawing/2014/main" id="{C8404640-EC7A-44BC-B5A4-CED97DA2CBA4}"/>
              </a:ext>
            </a:extLst>
          </p:cNvPr>
          <p:cNvSpPr txBox="1"/>
          <p:nvPr/>
        </p:nvSpPr>
        <p:spPr>
          <a:xfrm>
            <a:off x="1198180" y="3923615"/>
            <a:ext cx="5256059" cy="2126864"/>
          </a:xfrm>
          <a:prstGeom prst="rect">
            <a:avLst/>
          </a:prstGeom>
          <a:noFill/>
        </p:spPr>
        <p:txBody>
          <a:bodyPr wrap="square" rtlCol="0">
            <a:spAutoFit/>
          </a:bodyPr>
          <a:lstStyle/>
          <a:p>
            <a:pPr marL="342900" indent="-342900">
              <a:lnSpc>
                <a:spcPct val="150000"/>
              </a:lnSpc>
              <a:buFont typeface="+mj-lt"/>
              <a:buAutoNum type="arabicPeriod"/>
            </a:pPr>
            <a:r>
              <a:rPr lang="en-GB" sz="1800" dirty="0"/>
              <a:t>Pick K cluster centers  randomly</a:t>
            </a:r>
          </a:p>
          <a:p>
            <a:pPr marL="342900" indent="-342900">
              <a:lnSpc>
                <a:spcPct val="150000"/>
              </a:lnSpc>
              <a:buFont typeface="+mj-lt"/>
              <a:buAutoNum type="arabicPeriod"/>
            </a:pPr>
            <a:r>
              <a:rPr lang="en-GB" sz="1800" dirty="0"/>
              <a:t>Assign each pixel to the nearest cluster center</a:t>
            </a:r>
          </a:p>
          <a:p>
            <a:pPr marL="342900" indent="-342900">
              <a:lnSpc>
                <a:spcPct val="150000"/>
              </a:lnSpc>
              <a:buFont typeface="+mj-lt"/>
              <a:buAutoNum type="arabicPeriod"/>
            </a:pPr>
            <a:r>
              <a:rPr lang="en-GB" sz="1800" dirty="0"/>
              <a:t>Re-compute the cluster centers by averaging all of the pixels in the cluster</a:t>
            </a:r>
          </a:p>
          <a:p>
            <a:pPr marL="342900" indent="-342900">
              <a:lnSpc>
                <a:spcPct val="150000"/>
              </a:lnSpc>
              <a:buFont typeface="+mj-lt"/>
              <a:buAutoNum type="arabicPeriod"/>
            </a:pPr>
            <a:r>
              <a:rPr lang="en-GB" sz="1800" dirty="0"/>
              <a:t>Repeat steps 2 and 3 until no pixel changes cluster</a:t>
            </a:r>
          </a:p>
        </p:txBody>
      </p:sp>
      <p:pic>
        <p:nvPicPr>
          <p:cNvPr id="17" name="Immagine 16">
            <a:extLst>
              <a:ext uri="{FF2B5EF4-FFF2-40B4-BE49-F238E27FC236}">
                <a16:creationId xmlns:a16="http://schemas.microsoft.com/office/drawing/2014/main" id="{C3525273-AF1D-40C0-AADB-208FADFBC8EB}"/>
              </a:ext>
            </a:extLst>
          </p:cNvPr>
          <p:cNvPicPr>
            <a:picLocks noChangeAspect="1"/>
          </p:cNvPicPr>
          <p:nvPr/>
        </p:nvPicPr>
        <p:blipFill>
          <a:blip r:embed="rId2"/>
          <a:stretch>
            <a:fillRect/>
          </a:stretch>
        </p:blipFill>
        <p:spPr>
          <a:xfrm>
            <a:off x="7355379" y="1407028"/>
            <a:ext cx="4572396" cy="4572396"/>
          </a:xfrm>
          <a:prstGeom prst="rect">
            <a:avLst/>
          </a:prstGeom>
        </p:spPr>
      </p:pic>
    </p:spTree>
    <p:extLst>
      <p:ext uri="{BB962C8B-B14F-4D97-AF65-F5344CB8AC3E}">
        <p14:creationId xmlns:p14="http://schemas.microsoft.com/office/powerpoint/2010/main" val="2814954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D619861-9361-4CA0-BA2B-116056F0C520}"/>
              </a:ext>
            </a:extLst>
          </p:cNvPr>
          <p:cNvSpPr>
            <a:spLocks noGrp="1"/>
          </p:cNvSpPr>
          <p:nvPr>
            <p:ph type="title"/>
          </p:nvPr>
        </p:nvSpPr>
        <p:spPr>
          <a:xfrm>
            <a:off x="1198181" y="560881"/>
            <a:ext cx="9795638" cy="1114380"/>
          </a:xfrm>
        </p:spPr>
        <p:txBody>
          <a:bodyPr vert="horz" lIns="91440" tIns="45720" rIns="91440" bIns="45720" rtlCol="0" anchor="b">
            <a:normAutofit/>
          </a:bodyPr>
          <a:lstStyle/>
          <a:p>
            <a:r>
              <a:rPr lang="en-US" sz="5200" dirty="0"/>
              <a:t>Clustering</a:t>
            </a:r>
          </a:p>
        </p:txBody>
      </p:sp>
      <p:sp>
        <p:nvSpPr>
          <p:cNvPr id="5" name="Segnaposto contenuto 4">
            <a:extLst>
              <a:ext uri="{FF2B5EF4-FFF2-40B4-BE49-F238E27FC236}">
                <a16:creationId xmlns:a16="http://schemas.microsoft.com/office/drawing/2014/main" id="{992B1EDB-14D7-4E28-8EB5-C6D7F7C40466}"/>
              </a:ext>
            </a:extLst>
          </p:cNvPr>
          <p:cNvSpPr>
            <a:spLocks noGrp="1"/>
          </p:cNvSpPr>
          <p:nvPr>
            <p:ph idx="1"/>
          </p:nvPr>
        </p:nvSpPr>
        <p:spPr>
          <a:xfrm>
            <a:off x="1198180" y="1825625"/>
            <a:ext cx="6157199" cy="1867601"/>
          </a:xfrm>
        </p:spPr>
        <p:txBody>
          <a:bodyPr>
            <a:normAutofit/>
          </a:bodyPr>
          <a:lstStyle/>
          <a:p>
            <a:pPr marL="0" indent="0">
              <a:buNone/>
            </a:pPr>
            <a:r>
              <a:rPr lang="en-GB" sz="1800" dirty="0"/>
              <a:t>In our case, the objects we want to group together are the pixels of the image.</a:t>
            </a:r>
          </a:p>
          <a:p>
            <a:pPr marL="0" indent="0">
              <a:buNone/>
            </a:pPr>
            <a:r>
              <a:rPr lang="en-GB" sz="1800" dirty="0"/>
              <a:t>We can compare pixels by their colour and assign pixels with similar colour to the same cluster.</a:t>
            </a:r>
          </a:p>
          <a:p>
            <a:pPr marL="0" indent="0">
              <a:buNone/>
            </a:pPr>
            <a:r>
              <a:rPr lang="en-GB" sz="1800" dirty="0"/>
              <a:t>A famous cluster algorithm is the </a:t>
            </a:r>
            <a:r>
              <a:rPr lang="en-GB" sz="1800" b="1" dirty="0"/>
              <a:t>k-means</a:t>
            </a:r>
            <a:r>
              <a:rPr lang="en-GB" sz="1800" dirty="0"/>
              <a:t>, which works as follows:</a:t>
            </a:r>
          </a:p>
          <a:p>
            <a:pPr marL="0" indent="0">
              <a:buNone/>
            </a:pPr>
            <a:endParaRPr lang="en-GB" sz="1800" dirty="0"/>
          </a:p>
          <a:p>
            <a:pPr marL="342900" indent="-342900">
              <a:buFont typeface="+mj-lt"/>
              <a:buAutoNum type="arabicPeriod"/>
            </a:pPr>
            <a:endParaRPr lang="en-GB" sz="1800" dirty="0"/>
          </a:p>
        </p:txBody>
      </p:sp>
      <p:sp>
        <p:nvSpPr>
          <p:cNvPr id="6" name="CasellaDiTesto 5">
            <a:extLst>
              <a:ext uri="{FF2B5EF4-FFF2-40B4-BE49-F238E27FC236}">
                <a16:creationId xmlns:a16="http://schemas.microsoft.com/office/drawing/2014/main" id="{C8404640-EC7A-44BC-B5A4-CED97DA2CBA4}"/>
              </a:ext>
            </a:extLst>
          </p:cNvPr>
          <p:cNvSpPr txBox="1"/>
          <p:nvPr/>
        </p:nvSpPr>
        <p:spPr>
          <a:xfrm>
            <a:off x="1198180" y="3923615"/>
            <a:ext cx="5256059" cy="2126864"/>
          </a:xfrm>
          <a:prstGeom prst="rect">
            <a:avLst/>
          </a:prstGeom>
          <a:noFill/>
        </p:spPr>
        <p:txBody>
          <a:bodyPr wrap="square" rtlCol="0">
            <a:spAutoFit/>
          </a:bodyPr>
          <a:lstStyle/>
          <a:p>
            <a:pPr marL="342900" indent="-342900">
              <a:lnSpc>
                <a:spcPct val="150000"/>
              </a:lnSpc>
              <a:buFont typeface="+mj-lt"/>
              <a:buAutoNum type="arabicPeriod"/>
            </a:pPr>
            <a:r>
              <a:rPr lang="en-GB" sz="1800" dirty="0"/>
              <a:t>Pick K cluster centers  randomly</a:t>
            </a:r>
          </a:p>
          <a:p>
            <a:pPr marL="342900" indent="-342900">
              <a:lnSpc>
                <a:spcPct val="150000"/>
              </a:lnSpc>
              <a:buFont typeface="+mj-lt"/>
              <a:buAutoNum type="arabicPeriod"/>
            </a:pPr>
            <a:r>
              <a:rPr lang="en-GB" sz="1800" dirty="0"/>
              <a:t>Assign each pixel to the nearest cluster center</a:t>
            </a:r>
          </a:p>
          <a:p>
            <a:pPr marL="342900" indent="-342900">
              <a:lnSpc>
                <a:spcPct val="150000"/>
              </a:lnSpc>
              <a:buFont typeface="+mj-lt"/>
              <a:buAutoNum type="arabicPeriod"/>
            </a:pPr>
            <a:r>
              <a:rPr lang="en-GB" sz="1800" dirty="0"/>
              <a:t>Re-compute the cluster centers by averaging all of the pixels in the cluster</a:t>
            </a:r>
          </a:p>
          <a:p>
            <a:pPr marL="342900" indent="-342900">
              <a:lnSpc>
                <a:spcPct val="150000"/>
              </a:lnSpc>
              <a:buFont typeface="+mj-lt"/>
              <a:buAutoNum type="arabicPeriod"/>
            </a:pPr>
            <a:r>
              <a:rPr lang="en-GB" sz="1800" dirty="0"/>
              <a:t>Repeat steps 2 and 3 until no pixel changes cluster</a:t>
            </a:r>
          </a:p>
        </p:txBody>
      </p:sp>
      <p:pic>
        <p:nvPicPr>
          <p:cNvPr id="4" name="Immagine 3">
            <a:extLst>
              <a:ext uri="{FF2B5EF4-FFF2-40B4-BE49-F238E27FC236}">
                <a16:creationId xmlns:a16="http://schemas.microsoft.com/office/drawing/2014/main" id="{30060535-5A59-4614-8586-423FA043C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5379" y="1407226"/>
            <a:ext cx="4572000" cy="4572000"/>
          </a:xfrm>
          <a:prstGeom prst="rect">
            <a:avLst/>
          </a:prstGeom>
        </p:spPr>
      </p:pic>
    </p:spTree>
    <p:extLst>
      <p:ext uri="{BB962C8B-B14F-4D97-AF65-F5344CB8AC3E}">
        <p14:creationId xmlns:p14="http://schemas.microsoft.com/office/powerpoint/2010/main" val="1540920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FA8F62-C357-4479-B35A-1F965F53A508}"/>
              </a:ext>
            </a:extLst>
          </p:cNvPr>
          <p:cNvSpPr>
            <a:spLocks noGrp="1"/>
          </p:cNvSpPr>
          <p:nvPr>
            <p:ph type="title"/>
          </p:nvPr>
        </p:nvSpPr>
        <p:spPr>
          <a:xfrm>
            <a:off x="756127" y="-39461"/>
            <a:ext cx="4540204" cy="1325563"/>
          </a:xfrm>
        </p:spPr>
        <p:txBody>
          <a:bodyPr/>
          <a:lstStyle/>
          <a:p>
            <a:r>
              <a:rPr lang="en-GB" dirty="0"/>
              <a:t>K-means in python</a:t>
            </a:r>
          </a:p>
        </p:txBody>
      </p:sp>
      <p:sp>
        <p:nvSpPr>
          <p:cNvPr id="6" name="CasellaDiTesto 5">
            <a:extLst>
              <a:ext uri="{FF2B5EF4-FFF2-40B4-BE49-F238E27FC236}">
                <a16:creationId xmlns:a16="http://schemas.microsoft.com/office/drawing/2014/main" id="{9D964876-8F6B-4A4C-9F9E-69E76F79F924}"/>
              </a:ext>
            </a:extLst>
          </p:cNvPr>
          <p:cNvSpPr txBox="1"/>
          <p:nvPr/>
        </p:nvSpPr>
        <p:spPr>
          <a:xfrm>
            <a:off x="6772450" y="712520"/>
            <a:ext cx="2125683" cy="369332"/>
          </a:xfrm>
          <a:prstGeom prst="rect">
            <a:avLst/>
          </a:prstGeom>
          <a:noFill/>
        </p:spPr>
        <p:txBody>
          <a:bodyPr wrap="square" rtlCol="0">
            <a:spAutoFit/>
          </a:bodyPr>
          <a:lstStyle/>
          <a:p>
            <a:r>
              <a:rPr lang="en-GB" dirty="0"/>
              <a:t>Import the libraries</a:t>
            </a:r>
          </a:p>
        </p:txBody>
      </p:sp>
      <p:sp>
        <p:nvSpPr>
          <p:cNvPr id="7" name="CasellaDiTesto 6">
            <a:extLst>
              <a:ext uri="{FF2B5EF4-FFF2-40B4-BE49-F238E27FC236}">
                <a16:creationId xmlns:a16="http://schemas.microsoft.com/office/drawing/2014/main" id="{2CB296B4-AF7D-43EB-B0FB-8B562E0CE28A}"/>
              </a:ext>
            </a:extLst>
          </p:cNvPr>
          <p:cNvSpPr txBox="1"/>
          <p:nvPr/>
        </p:nvSpPr>
        <p:spPr>
          <a:xfrm>
            <a:off x="6772450" y="1549710"/>
            <a:ext cx="1676846" cy="369332"/>
          </a:xfrm>
          <a:prstGeom prst="rect">
            <a:avLst/>
          </a:prstGeom>
          <a:noFill/>
        </p:spPr>
        <p:txBody>
          <a:bodyPr wrap="square" rtlCol="0">
            <a:spAutoFit/>
          </a:bodyPr>
          <a:lstStyle/>
          <a:p>
            <a:r>
              <a:rPr lang="en-GB" dirty="0"/>
              <a:t>Read the image</a:t>
            </a:r>
          </a:p>
        </p:txBody>
      </p:sp>
      <p:sp>
        <p:nvSpPr>
          <p:cNvPr id="8" name="CasellaDiTesto 7">
            <a:extLst>
              <a:ext uri="{FF2B5EF4-FFF2-40B4-BE49-F238E27FC236}">
                <a16:creationId xmlns:a16="http://schemas.microsoft.com/office/drawing/2014/main" id="{0ABF4048-E6C6-4ED5-936D-144E01361115}"/>
              </a:ext>
            </a:extLst>
          </p:cNvPr>
          <p:cNvSpPr txBox="1"/>
          <p:nvPr/>
        </p:nvSpPr>
        <p:spPr>
          <a:xfrm>
            <a:off x="6783316" y="3203068"/>
            <a:ext cx="4622497" cy="923330"/>
          </a:xfrm>
          <a:prstGeom prst="rect">
            <a:avLst/>
          </a:prstGeom>
          <a:noFill/>
        </p:spPr>
        <p:txBody>
          <a:bodyPr wrap="square" rtlCol="0">
            <a:spAutoFit/>
          </a:bodyPr>
          <a:lstStyle/>
          <a:p>
            <a:r>
              <a:rPr lang="en-GB" dirty="0"/>
              <a:t>Perform the K-means. Here </a:t>
            </a:r>
            <a:r>
              <a:rPr lang="en-GB" i="1" dirty="0"/>
              <a:t>labels </a:t>
            </a:r>
            <a:r>
              <a:rPr lang="en-GB" dirty="0"/>
              <a:t>are the clusters associated to each pixel, and </a:t>
            </a:r>
            <a:r>
              <a:rPr lang="en-GB" i="1" dirty="0"/>
              <a:t>centers</a:t>
            </a:r>
            <a:r>
              <a:rPr lang="en-GB" dirty="0"/>
              <a:t> are the calculated cluster centers</a:t>
            </a:r>
            <a:r>
              <a:rPr lang="en-GB" i="1" dirty="0"/>
              <a:t> </a:t>
            </a:r>
            <a:endParaRPr lang="en-GB" dirty="0"/>
          </a:p>
        </p:txBody>
      </p:sp>
      <p:pic>
        <p:nvPicPr>
          <p:cNvPr id="10" name="Immagine 9" descr="Immagine che contiene testo&#10;&#10;Descrizione generata automaticamente">
            <a:extLst>
              <a:ext uri="{FF2B5EF4-FFF2-40B4-BE49-F238E27FC236}">
                <a16:creationId xmlns:a16="http://schemas.microsoft.com/office/drawing/2014/main" id="{EC51CF72-8CA7-478F-80AC-21C4D8572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29" y="970287"/>
            <a:ext cx="5829600" cy="5772447"/>
          </a:xfrm>
          <a:prstGeom prst="rect">
            <a:avLst/>
          </a:prstGeom>
        </p:spPr>
      </p:pic>
      <p:sp>
        <p:nvSpPr>
          <p:cNvPr id="11" name="CasellaDiTesto 10">
            <a:extLst>
              <a:ext uri="{FF2B5EF4-FFF2-40B4-BE49-F238E27FC236}">
                <a16:creationId xmlns:a16="http://schemas.microsoft.com/office/drawing/2014/main" id="{8D57B2E1-14C4-4B26-B98B-203C7BAE3188}"/>
              </a:ext>
            </a:extLst>
          </p:cNvPr>
          <p:cNvSpPr txBox="1"/>
          <p:nvPr/>
        </p:nvSpPr>
        <p:spPr>
          <a:xfrm>
            <a:off x="6783316" y="4806627"/>
            <a:ext cx="2984139" cy="369332"/>
          </a:xfrm>
          <a:prstGeom prst="rect">
            <a:avLst/>
          </a:prstGeom>
          <a:noFill/>
        </p:spPr>
        <p:txBody>
          <a:bodyPr wrap="square" rtlCol="0">
            <a:spAutoFit/>
          </a:bodyPr>
          <a:lstStyle/>
          <a:p>
            <a:r>
              <a:rPr lang="en-GB" dirty="0"/>
              <a:t>Assign each pixel to its cluster</a:t>
            </a:r>
          </a:p>
        </p:txBody>
      </p:sp>
      <p:sp>
        <p:nvSpPr>
          <p:cNvPr id="12" name="CasellaDiTesto 11">
            <a:extLst>
              <a:ext uri="{FF2B5EF4-FFF2-40B4-BE49-F238E27FC236}">
                <a16:creationId xmlns:a16="http://schemas.microsoft.com/office/drawing/2014/main" id="{10636BEA-72C5-43FF-BB05-A18D37363098}"/>
              </a:ext>
            </a:extLst>
          </p:cNvPr>
          <p:cNvSpPr txBox="1"/>
          <p:nvPr/>
        </p:nvSpPr>
        <p:spPr>
          <a:xfrm>
            <a:off x="6783317" y="6145480"/>
            <a:ext cx="1665978" cy="369332"/>
          </a:xfrm>
          <a:prstGeom prst="rect">
            <a:avLst/>
          </a:prstGeom>
          <a:noFill/>
        </p:spPr>
        <p:txBody>
          <a:bodyPr wrap="square" rtlCol="0">
            <a:spAutoFit/>
          </a:bodyPr>
          <a:lstStyle/>
          <a:p>
            <a:r>
              <a:rPr lang="en-GB" dirty="0"/>
              <a:t>Plot the images</a:t>
            </a:r>
          </a:p>
        </p:txBody>
      </p:sp>
      <p:cxnSp>
        <p:nvCxnSpPr>
          <p:cNvPr id="14" name="Connettore curvo 13">
            <a:extLst>
              <a:ext uri="{FF2B5EF4-FFF2-40B4-BE49-F238E27FC236}">
                <a16:creationId xmlns:a16="http://schemas.microsoft.com/office/drawing/2014/main" id="{5B40B259-7E49-4A0F-A2D4-7D3864D3B368}"/>
              </a:ext>
            </a:extLst>
          </p:cNvPr>
          <p:cNvCxnSpPr>
            <a:endCxn id="6" idx="2"/>
          </p:cNvCxnSpPr>
          <p:nvPr/>
        </p:nvCxnSpPr>
        <p:spPr>
          <a:xfrm flipV="1">
            <a:off x="2683823" y="1081852"/>
            <a:ext cx="5151469" cy="408501"/>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Connettore curvo 15">
            <a:extLst>
              <a:ext uri="{FF2B5EF4-FFF2-40B4-BE49-F238E27FC236}">
                <a16:creationId xmlns:a16="http://schemas.microsoft.com/office/drawing/2014/main" id="{94487691-F19C-43F0-8DBB-17809309C109}"/>
              </a:ext>
            </a:extLst>
          </p:cNvPr>
          <p:cNvCxnSpPr>
            <a:cxnSpLocks/>
            <a:endCxn id="7" idx="2"/>
          </p:cNvCxnSpPr>
          <p:nvPr/>
        </p:nvCxnSpPr>
        <p:spPr>
          <a:xfrm flipV="1">
            <a:off x="3651662" y="1919042"/>
            <a:ext cx="3959211" cy="319586"/>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Connettore curvo 21">
            <a:extLst>
              <a:ext uri="{FF2B5EF4-FFF2-40B4-BE49-F238E27FC236}">
                <a16:creationId xmlns:a16="http://schemas.microsoft.com/office/drawing/2014/main" id="{1CFF7E47-9B9E-4696-9065-5099443D8B7F}"/>
              </a:ext>
            </a:extLst>
          </p:cNvPr>
          <p:cNvCxnSpPr>
            <a:endCxn id="8" idx="0"/>
          </p:cNvCxnSpPr>
          <p:nvPr/>
        </p:nvCxnSpPr>
        <p:spPr>
          <a:xfrm>
            <a:off x="3972296" y="2927268"/>
            <a:ext cx="5122269" cy="275800"/>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Connettore curvo 23">
            <a:extLst>
              <a:ext uri="{FF2B5EF4-FFF2-40B4-BE49-F238E27FC236}">
                <a16:creationId xmlns:a16="http://schemas.microsoft.com/office/drawing/2014/main" id="{F0B2782D-3CAD-4F30-AD29-86C7AB89BD49}"/>
              </a:ext>
            </a:extLst>
          </p:cNvPr>
          <p:cNvCxnSpPr>
            <a:cxnSpLocks/>
            <a:endCxn id="11" idx="0"/>
          </p:cNvCxnSpPr>
          <p:nvPr/>
        </p:nvCxnSpPr>
        <p:spPr>
          <a:xfrm>
            <a:off x="2838203" y="4465122"/>
            <a:ext cx="5437183" cy="341505"/>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Connettore curvo 25">
            <a:extLst>
              <a:ext uri="{FF2B5EF4-FFF2-40B4-BE49-F238E27FC236}">
                <a16:creationId xmlns:a16="http://schemas.microsoft.com/office/drawing/2014/main" id="{F8CCE0B3-F5CB-46E7-AC0E-9E099ED1EC24}"/>
              </a:ext>
            </a:extLst>
          </p:cNvPr>
          <p:cNvCxnSpPr>
            <a:cxnSpLocks/>
          </p:cNvCxnSpPr>
          <p:nvPr/>
        </p:nvCxnSpPr>
        <p:spPr>
          <a:xfrm>
            <a:off x="5059393" y="5776148"/>
            <a:ext cx="2551480" cy="369332"/>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183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FA8F62-C357-4479-B35A-1F965F53A508}"/>
              </a:ext>
            </a:extLst>
          </p:cNvPr>
          <p:cNvSpPr>
            <a:spLocks noGrp="1"/>
          </p:cNvSpPr>
          <p:nvPr>
            <p:ph type="title"/>
          </p:nvPr>
        </p:nvSpPr>
        <p:spPr>
          <a:xfrm>
            <a:off x="756127" y="-39461"/>
            <a:ext cx="4540204" cy="1325563"/>
          </a:xfrm>
        </p:spPr>
        <p:txBody>
          <a:bodyPr/>
          <a:lstStyle/>
          <a:p>
            <a:r>
              <a:rPr lang="en-GB" dirty="0"/>
              <a:t>K-means in python</a:t>
            </a:r>
          </a:p>
        </p:txBody>
      </p:sp>
      <p:pic>
        <p:nvPicPr>
          <p:cNvPr id="10" name="Immagine 9" descr="Immagine che contiene testo&#10;&#10;Descrizione generata automaticamente">
            <a:extLst>
              <a:ext uri="{FF2B5EF4-FFF2-40B4-BE49-F238E27FC236}">
                <a16:creationId xmlns:a16="http://schemas.microsoft.com/office/drawing/2014/main" id="{EC51CF72-8CA7-478F-80AC-21C4D8572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29" y="970287"/>
            <a:ext cx="5829600" cy="5772447"/>
          </a:xfrm>
          <a:prstGeom prst="rect">
            <a:avLst/>
          </a:prstGeom>
        </p:spPr>
      </p:pic>
      <p:pic>
        <p:nvPicPr>
          <p:cNvPr id="4" name="Immagine 3">
            <a:extLst>
              <a:ext uri="{FF2B5EF4-FFF2-40B4-BE49-F238E27FC236}">
                <a16:creationId xmlns:a16="http://schemas.microsoft.com/office/drawing/2014/main" id="{D9376274-B1A8-4E02-9623-4633D0EB2303}"/>
              </a:ext>
            </a:extLst>
          </p:cNvPr>
          <p:cNvPicPr>
            <a:picLocks noChangeAspect="1"/>
          </p:cNvPicPr>
          <p:nvPr/>
        </p:nvPicPr>
        <p:blipFill rotWithShape="1">
          <a:blip r:embed="rId3">
            <a:extLst>
              <a:ext uri="{28A0092B-C50C-407E-A947-70E740481C1C}">
                <a14:useLocalDpi xmlns:a14="http://schemas.microsoft.com/office/drawing/2010/main" val="0"/>
              </a:ext>
            </a:extLst>
          </a:blip>
          <a:srcRect l="25695" t="10521" r="23472" b="10416"/>
          <a:stretch/>
        </p:blipFill>
        <p:spPr>
          <a:xfrm>
            <a:off x="7050113" y="-35549"/>
            <a:ext cx="4494996" cy="6991191"/>
          </a:xfrm>
          <a:prstGeom prst="rect">
            <a:avLst/>
          </a:prstGeom>
        </p:spPr>
      </p:pic>
      <p:sp>
        <p:nvSpPr>
          <p:cNvPr id="5" name="Freccia in giù 4">
            <a:extLst>
              <a:ext uri="{FF2B5EF4-FFF2-40B4-BE49-F238E27FC236}">
                <a16:creationId xmlns:a16="http://schemas.microsoft.com/office/drawing/2014/main" id="{7FAF8353-154C-49E8-BA4F-203EAED0377D}"/>
              </a:ext>
            </a:extLst>
          </p:cNvPr>
          <p:cNvSpPr/>
          <p:nvPr/>
        </p:nvSpPr>
        <p:spPr>
          <a:xfrm>
            <a:off x="9199639" y="3185556"/>
            <a:ext cx="195943" cy="486888"/>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5592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the perceptron</a:t>
            </a:r>
          </a:p>
        </p:txBody>
      </p:sp>
      <p:sp>
        <p:nvSpPr>
          <p:cNvPr id="3" name="Segnaposto contenuto 2">
            <a:extLst>
              <a:ext uri="{FF2B5EF4-FFF2-40B4-BE49-F238E27FC236}">
                <a16:creationId xmlns:a16="http://schemas.microsoft.com/office/drawing/2014/main" id="{18339E3C-A8BA-4CAC-9182-B43D5FF92680}"/>
              </a:ext>
            </a:extLst>
          </p:cNvPr>
          <p:cNvSpPr>
            <a:spLocks noGrp="1"/>
          </p:cNvSpPr>
          <p:nvPr>
            <p:ph idx="1"/>
          </p:nvPr>
        </p:nvSpPr>
        <p:spPr>
          <a:xfrm>
            <a:off x="838200" y="2257511"/>
            <a:ext cx="6231523" cy="2747255"/>
          </a:xfrm>
        </p:spPr>
        <p:txBody>
          <a:bodyPr>
            <a:normAutofit/>
          </a:bodyPr>
          <a:lstStyle/>
          <a:p>
            <a:pPr marL="0" indent="0">
              <a:buNone/>
            </a:pPr>
            <a:r>
              <a:rPr lang="en-GB" sz="1800" dirty="0"/>
              <a:t>Nowadays, Neural Networks (NN) are among the most discussed topics in science, but, believe it or not, the concept of Neural Network is quite old.</a:t>
            </a:r>
          </a:p>
          <a:p>
            <a:pPr marL="0" indent="0">
              <a:buNone/>
            </a:pPr>
            <a:r>
              <a:rPr lang="en-GB" sz="1800" dirty="0"/>
              <a:t>The building block of NN, the </a:t>
            </a:r>
            <a:r>
              <a:rPr lang="en-GB" sz="1800" b="1" dirty="0"/>
              <a:t>perceptron</a:t>
            </a:r>
            <a:r>
              <a:rPr lang="en-GB" sz="1800" dirty="0"/>
              <a:t>, was invented by </a:t>
            </a:r>
            <a:r>
              <a:rPr lang="en-GB" sz="1800" i="1" dirty="0"/>
              <a:t>Frank Rosenblatt</a:t>
            </a:r>
            <a:r>
              <a:rPr lang="en-GB" sz="1800" dirty="0"/>
              <a:t> in 1958. It was able to </a:t>
            </a:r>
            <a:r>
              <a:rPr lang="en-GB" sz="1800" i="1" dirty="0"/>
              <a:t>learn </a:t>
            </a:r>
            <a:r>
              <a:rPr lang="en-GB" sz="1800" dirty="0"/>
              <a:t>whether an input belonged or not to some specific class.</a:t>
            </a:r>
          </a:p>
          <a:p>
            <a:pPr marL="0" indent="0">
              <a:buNone/>
            </a:pPr>
            <a:r>
              <a:rPr lang="en-GB" sz="1800" dirty="0"/>
              <a:t>Despite the initial excitement, perceptrons proved to be inadequate in learning complex patterns, and the field of NN was mostly abandoned for many years.</a:t>
            </a:r>
          </a:p>
        </p:txBody>
      </p:sp>
      <p:grpSp>
        <p:nvGrpSpPr>
          <p:cNvPr id="28" name="!!perceptron">
            <a:extLst>
              <a:ext uri="{FF2B5EF4-FFF2-40B4-BE49-F238E27FC236}">
                <a16:creationId xmlns:a16="http://schemas.microsoft.com/office/drawing/2014/main" id="{DC3E4A3D-E306-4324-9FFA-B189551915AC}"/>
              </a:ext>
            </a:extLst>
          </p:cNvPr>
          <p:cNvGrpSpPr/>
          <p:nvPr/>
        </p:nvGrpSpPr>
        <p:grpSpPr>
          <a:xfrm>
            <a:off x="7923265" y="2804509"/>
            <a:ext cx="3430535" cy="2393570"/>
            <a:chOff x="7634319" y="2530408"/>
            <a:chExt cx="3430535" cy="2393570"/>
          </a:xfrm>
        </p:grpSpPr>
        <p:sp>
          <p:nvSpPr>
            <p:cNvPr id="4" name="Ovale 3">
              <a:extLst>
                <a:ext uri="{FF2B5EF4-FFF2-40B4-BE49-F238E27FC236}">
                  <a16:creationId xmlns:a16="http://schemas.microsoft.com/office/drawing/2014/main" id="{28034CBA-A05C-420E-93EE-5B748E420204}"/>
                </a:ext>
              </a:extLst>
            </p:cNvPr>
            <p:cNvSpPr/>
            <p:nvPr/>
          </p:nvSpPr>
          <p:spPr>
            <a:xfrm>
              <a:off x="7634319" y="2530408"/>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e 4">
              <a:extLst>
                <a:ext uri="{FF2B5EF4-FFF2-40B4-BE49-F238E27FC236}">
                  <a16:creationId xmlns:a16="http://schemas.microsoft.com/office/drawing/2014/main" id="{683CF90D-87BF-44D3-AFEB-B8BBE8B7C4E3}"/>
                </a:ext>
              </a:extLst>
            </p:cNvPr>
            <p:cNvSpPr/>
            <p:nvPr/>
          </p:nvSpPr>
          <p:spPr>
            <a:xfrm>
              <a:off x="7634319" y="3032144"/>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86B535F0-9D3F-4CB4-919C-A8E4DD27E30B}"/>
                </a:ext>
              </a:extLst>
            </p:cNvPr>
            <p:cNvSpPr/>
            <p:nvPr/>
          </p:nvSpPr>
          <p:spPr>
            <a:xfrm>
              <a:off x="7634319" y="3533880"/>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B2C86816-907E-49A0-86B5-AF8FEBA0DC36}"/>
                </a:ext>
              </a:extLst>
            </p:cNvPr>
            <p:cNvSpPr/>
            <p:nvPr/>
          </p:nvSpPr>
          <p:spPr>
            <a:xfrm>
              <a:off x="7634319" y="4035616"/>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D4AC3515-E473-4D2C-8A2F-F8BFD017F5B0}"/>
                </a:ext>
              </a:extLst>
            </p:cNvPr>
            <p:cNvSpPr/>
            <p:nvPr/>
          </p:nvSpPr>
          <p:spPr>
            <a:xfrm>
              <a:off x="7634319" y="4537352"/>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E7D5DCC5-E0E7-4B0D-9216-695F50217BD4}"/>
                </a:ext>
              </a:extLst>
            </p:cNvPr>
            <p:cNvSpPr/>
            <p:nvPr/>
          </p:nvSpPr>
          <p:spPr>
            <a:xfrm>
              <a:off x="9492781" y="3533880"/>
              <a:ext cx="386626" cy="38662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1AF89A8D-A579-47C1-BC0B-C901AB33B6CB}"/>
                </a:ext>
              </a:extLst>
            </p:cNvPr>
            <p:cNvCxnSpPr>
              <a:stCxn id="4" idx="6"/>
              <a:endCxn id="9" idx="2"/>
            </p:cNvCxnSpPr>
            <p:nvPr/>
          </p:nvCxnSpPr>
          <p:spPr>
            <a:xfrm>
              <a:off x="8020945" y="2723721"/>
              <a:ext cx="1471836" cy="100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11871DE0-0818-4A6E-B4F1-72DCC388EF2D}"/>
                </a:ext>
              </a:extLst>
            </p:cNvPr>
            <p:cNvCxnSpPr>
              <a:stCxn id="5" idx="6"/>
              <a:endCxn id="9" idx="2"/>
            </p:cNvCxnSpPr>
            <p:nvPr/>
          </p:nvCxnSpPr>
          <p:spPr>
            <a:xfrm>
              <a:off x="8020945" y="3225457"/>
              <a:ext cx="1471836" cy="50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8C297A8-07BD-4732-A6FE-59ACB3232781}"/>
                </a:ext>
              </a:extLst>
            </p:cNvPr>
            <p:cNvCxnSpPr>
              <a:stCxn id="6" idx="6"/>
              <a:endCxn id="9" idx="2"/>
            </p:cNvCxnSpPr>
            <p:nvPr/>
          </p:nvCxnSpPr>
          <p:spPr>
            <a:xfrm>
              <a:off x="8020945" y="3727193"/>
              <a:ext cx="14718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C90FC410-2B67-4F06-BC4C-610928D2B451}"/>
                </a:ext>
              </a:extLst>
            </p:cNvPr>
            <p:cNvCxnSpPr>
              <a:stCxn id="7" idx="6"/>
              <a:endCxn id="9" idx="2"/>
            </p:cNvCxnSpPr>
            <p:nvPr/>
          </p:nvCxnSpPr>
          <p:spPr>
            <a:xfrm flipV="1">
              <a:off x="8020945" y="3727193"/>
              <a:ext cx="1471836" cy="50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E98E5982-0989-455A-9046-2E3C346299E2}"/>
                </a:ext>
              </a:extLst>
            </p:cNvPr>
            <p:cNvCxnSpPr>
              <a:stCxn id="8" idx="6"/>
              <a:endCxn id="9" idx="2"/>
            </p:cNvCxnSpPr>
            <p:nvPr/>
          </p:nvCxnSpPr>
          <p:spPr>
            <a:xfrm flipV="1">
              <a:off x="8020945" y="3727193"/>
              <a:ext cx="1471836" cy="100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8603B142-E5FB-4E3D-A7F4-15835BB84971}"/>
                </a:ext>
              </a:extLst>
            </p:cNvPr>
            <p:cNvCxnSpPr>
              <a:stCxn id="9" idx="6"/>
            </p:cNvCxnSpPr>
            <p:nvPr/>
          </p:nvCxnSpPr>
          <p:spPr>
            <a:xfrm>
              <a:off x="9879407" y="3727193"/>
              <a:ext cx="1185447" cy="0"/>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1169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the perceptron</a:t>
            </a:r>
          </a:p>
        </p:txBody>
      </p:sp>
      <p:grpSp>
        <p:nvGrpSpPr>
          <p:cNvPr id="28" name="!!perceptron">
            <a:extLst>
              <a:ext uri="{FF2B5EF4-FFF2-40B4-BE49-F238E27FC236}">
                <a16:creationId xmlns:a16="http://schemas.microsoft.com/office/drawing/2014/main" id="{DC3E4A3D-E306-4324-9FFA-B189551915AC}"/>
              </a:ext>
            </a:extLst>
          </p:cNvPr>
          <p:cNvGrpSpPr/>
          <p:nvPr/>
        </p:nvGrpSpPr>
        <p:grpSpPr>
          <a:xfrm>
            <a:off x="1598666" y="2269066"/>
            <a:ext cx="4497334" cy="3129939"/>
            <a:chOff x="7634319" y="2530408"/>
            <a:chExt cx="3430535" cy="2393570"/>
          </a:xfrm>
        </p:grpSpPr>
        <p:sp>
          <p:nvSpPr>
            <p:cNvPr id="4" name="Ovale 3">
              <a:extLst>
                <a:ext uri="{FF2B5EF4-FFF2-40B4-BE49-F238E27FC236}">
                  <a16:creationId xmlns:a16="http://schemas.microsoft.com/office/drawing/2014/main" id="{28034CBA-A05C-420E-93EE-5B748E420204}"/>
                </a:ext>
              </a:extLst>
            </p:cNvPr>
            <p:cNvSpPr/>
            <p:nvPr/>
          </p:nvSpPr>
          <p:spPr>
            <a:xfrm>
              <a:off x="7634319" y="2530408"/>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e 4">
              <a:extLst>
                <a:ext uri="{FF2B5EF4-FFF2-40B4-BE49-F238E27FC236}">
                  <a16:creationId xmlns:a16="http://schemas.microsoft.com/office/drawing/2014/main" id="{683CF90D-87BF-44D3-AFEB-B8BBE8B7C4E3}"/>
                </a:ext>
              </a:extLst>
            </p:cNvPr>
            <p:cNvSpPr/>
            <p:nvPr/>
          </p:nvSpPr>
          <p:spPr>
            <a:xfrm>
              <a:off x="7634319" y="3032144"/>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86B535F0-9D3F-4CB4-919C-A8E4DD27E30B}"/>
                </a:ext>
              </a:extLst>
            </p:cNvPr>
            <p:cNvSpPr/>
            <p:nvPr/>
          </p:nvSpPr>
          <p:spPr>
            <a:xfrm>
              <a:off x="7634319" y="3533880"/>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B2C86816-907E-49A0-86B5-AF8FEBA0DC36}"/>
                </a:ext>
              </a:extLst>
            </p:cNvPr>
            <p:cNvSpPr/>
            <p:nvPr/>
          </p:nvSpPr>
          <p:spPr>
            <a:xfrm>
              <a:off x="7634319" y="4035616"/>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D4AC3515-E473-4D2C-8A2F-F8BFD017F5B0}"/>
                </a:ext>
              </a:extLst>
            </p:cNvPr>
            <p:cNvSpPr/>
            <p:nvPr/>
          </p:nvSpPr>
          <p:spPr>
            <a:xfrm>
              <a:off x="7634319" y="4537352"/>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E7D5DCC5-E0E7-4B0D-9216-695F50217BD4}"/>
                </a:ext>
              </a:extLst>
            </p:cNvPr>
            <p:cNvSpPr/>
            <p:nvPr/>
          </p:nvSpPr>
          <p:spPr>
            <a:xfrm>
              <a:off x="9492781" y="3533880"/>
              <a:ext cx="386626" cy="38662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1AF89A8D-A579-47C1-BC0B-C901AB33B6CB}"/>
                </a:ext>
              </a:extLst>
            </p:cNvPr>
            <p:cNvCxnSpPr>
              <a:stCxn id="4" idx="6"/>
              <a:endCxn id="9" idx="2"/>
            </p:cNvCxnSpPr>
            <p:nvPr/>
          </p:nvCxnSpPr>
          <p:spPr>
            <a:xfrm>
              <a:off x="8020945" y="2723721"/>
              <a:ext cx="1471836" cy="100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11871DE0-0818-4A6E-B4F1-72DCC388EF2D}"/>
                </a:ext>
              </a:extLst>
            </p:cNvPr>
            <p:cNvCxnSpPr>
              <a:stCxn id="5" idx="6"/>
              <a:endCxn id="9" idx="2"/>
            </p:cNvCxnSpPr>
            <p:nvPr/>
          </p:nvCxnSpPr>
          <p:spPr>
            <a:xfrm>
              <a:off x="8020945" y="3225457"/>
              <a:ext cx="1471836" cy="50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8C297A8-07BD-4732-A6FE-59ACB3232781}"/>
                </a:ext>
              </a:extLst>
            </p:cNvPr>
            <p:cNvCxnSpPr>
              <a:stCxn id="6" idx="6"/>
              <a:endCxn id="9" idx="2"/>
            </p:cNvCxnSpPr>
            <p:nvPr/>
          </p:nvCxnSpPr>
          <p:spPr>
            <a:xfrm>
              <a:off x="8020945" y="3727193"/>
              <a:ext cx="14718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C90FC410-2B67-4F06-BC4C-610928D2B451}"/>
                </a:ext>
              </a:extLst>
            </p:cNvPr>
            <p:cNvCxnSpPr>
              <a:stCxn id="7" idx="6"/>
              <a:endCxn id="9" idx="2"/>
            </p:cNvCxnSpPr>
            <p:nvPr/>
          </p:nvCxnSpPr>
          <p:spPr>
            <a:xfrm flipV="1">
              <a:off x="8020945" y="3727193"/>
              <a:ext cx="1471836" cy="50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E98E5982-0989-455A-9046-2E3C346299E2}"/>
                </a:ext>
              </a:extLst>
            </p:cNvPr>
            <p:cNvCxnSpPr>
              <a:stCxn id="8" idx="6"/>
              <a:endCxn id="9" idx="2"/>
            </p:cNvCxnSpPr>
            <p:nvPr/>
          </p:nvCxnSpPr>
          <p:spPr>
            <a:xfrm flipV="1">
              <a:off x="8020945" y="3727193"/>
              <a:ext cx="1471836" cy="100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8603B142-E5FB-4E3D-A7F4-15835BB84971}"/>
                </a:ext>
              </a:extLst>
            </p:cNvPr>
            <p:cNvCxnSpPr>
              <a:stCxn id="9" idx="6"/>
            </p:cNvCxnSpPr>
            <p:nvPr/>
          </p:nvCxnSpPr>
          <p:spPr>
            <a:xfrm>
              <a:off x="9879407" y="3727193"/>
              <a:ext cx="1185447" cy="0"/>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CasellaDiTesto 13">
            <a:extLst>
              <a:ext uri="{FF2B5EF4-FFF2-40B4-BE49-F238E27FC236}">
                <a16:creationId xmlns:a16="http://schemas.microsoft.com/office/drawing/2014/main" id="{BE899FC8-D86F-4540-920E-0CE6621A1E81}"/>
              </a:ext>
            </a:extLst>
          </p:cNvPr>
          <p:cNvSpPr txBox="1"/>
          <p:nvPr/>
        </p:nvSpPr>
        <p:spPr>
          <a:xfrm>
            <a:off x="1227663" y="2337184"/>
            <a:ext cx="441858" cy="369332"/>
          </a:xfrm>
          <a:prstGeom prst="rect">
            <a:avLst/>
          </a:prstGeom>
          <a:noFill/>
        </p:spPr>
        <p:txBody>
          <a:bodyPr wrap="square" rtlCol="0">
            <a:spAutoFit/>
          </a:bodyPr>
          <a:lstStyle/>
          <a:p>
            <a:r>
              <a:rPr lang="en-GB" dirty="0"/>
              <a:t>x</a:t>
            </a:r>
            <a:r>
              <a:rPr lang="en-GB" sz="1000" dirty="0"/>
              <a:t>1</a:t>
            </a:r>
            <a:endParaRPr lang="en-GB" dirty="0"/>
          </a:p>
        </p:txBody>
      </p:sp>
      <p:sp>
        <p:nvSpPr>
          <p:cNvPr id="20" name="CasellaDiTesto 19">
            <a:extLst>
              <a:ext uri="{FF2B5EF4-FFF2-40B4-BE49-F238E27FC236}">
                <a16:creationId xmlns:a16="http://schemas.microsoft.com/office/drawing/2014/main" id="{AF5AA0CE-C70F-49FA-BDF7-B54BF4B89880}"/>
              </a:ext>
            </a:extLst>
          </p:cNvPr>
          <p:cNvSpPr txBox="1"/>
          <p:nvPr/>
        </p:nvSpPr>
        <p:spPr>
          <a:xfrm>
            <a:off x="1233519" y="3653266"/>
            <a:ext cx="441858" cy="369332"/>
          </a:xfrm>
          <a:prstGeom prst="rect">
            <a:avLst/>
          </a:prstGeom>
          <a:noFill/>
        </p:spPr>
        <p:txBody>
          <a:bodyPr wrap="square" rtlCol="0">
            <a:spAutoFit/>
          </a:bodyPr>
          <a:lstStyle/>
          <a:p>
            <a:r>
              <a:rPr lang="en-GB" dirty="0"/>
              <a:t>x</a:t>
            </a:r>
            <a:r>
              <a:rPr lang="en-GB" sz="1000" dirty="0"/>
              <a:t>3</a:t>
            </a:r>
            <a:endParaRPr lang="en-GB" dirty="0"/>
          </a:p>
        </p:txBody>
      </p:sp>
      <p:sp>
        <p:nvSpPr>
          <p:cNvPr id="21" name="CasellaDiTesto 20">
            <a:extLst>
              <a:ext uri="{FF2B5EF4-FFF2-40B4-BE49-F238E27FC236}">
                <a16:creationId xmlns:a16="http://schemas.microsoft.com/office/drawing/2014/main" id="{664E2960-7C42-4169-9E50-3D7786FEBC47}"/>
              </a:ext>
            </a:extLst>
          </p:cNvPr>
          <p:cNvSpPr txBox="1"/>
          <p:nvPr/>
        </p:nvSpPr>
        <p:spPr>
          <a:xfrm>
            <a:off x="1233519" y="4957656"/>
            <a:ext cx="441858" cy="369332"/>
          </a:xfrm>
          <a:prstGeom prst="rect">
            <a:avLst/>
          </a:prstGeom>
          <a:noFill/>
        </p:spPr>
        <p:txBody>
          <a:bodyPr wrap="square" rtlCol="0">
            <a:spAutoFit/>
          </a:bodyPr>
          <a:lstStyle/>
          <a:p>
            <a:r>
              <a:rPr lang="en-GB" dirty="0"/>
              <a:t>x</a:t>
            </a:r>
            <a:r>
              <a:rPr lang="en-GB" sz="1000" dirty="0"/>
              <a:t>5</a:t>
            </a:r>
            <a:endParaRPr lang="en-GB" dirty="0"/>
          </a:p>
        </p:txBody>
      </p:sp>
      <p:sp>
        <p:nvSpPr>
          <p:cNvPr id="22" name="CasellaDiTesto 21">
            <a:extLst>
              <a:ext uri="{FF2B5EF4-FFF2-40B4-BE49-F238E27FC236}">
                <a16:creationId xmlns:a16="http://schemas.microsoft.com/office/drawing/2014/main" id="{AAD9D11D-8FA1-4E7B-A3CB-F50C0C984029}"/>
              </a:ext>
            </a:extLst>
          </p:cNvPr>
          <p:cNvSpPr txBox="1"/>
          <p:nvPr/>
        </p:nvSpPr>
        <p:spPr>
          <a:xfrm>
            <a:off x="1227663" y="4305461"/>
            <a:ext cx="441858" cy="369332"/>
          </a:xfrm>
          <a:prstGeom prst="rect">
            <a:avLst/>
          </a:prstGeom>
          <a:noFill/>
        </p:spPr>
        <p:txBody>
          <a:bodyPr wrap="square" rtlCol="0">
            <a:spAutoFit/>
          </a:bodyPr>
          <a:lstStyle/>
          <a:p>
            <a:r>
              <a:rPr lang="en-GB" dirty="0"/>
              <a:t>x</a:t>
            </a:r>
            <a:r>
              <a:rPr lang="en-GB" sz="1000" dirty="0"/>
              <a:t>4</a:t>
            </a:r>
            <a:endParaRPr lang="en-GB" dirty="0"/>
          </a:p>
        </p:txBody>
      </p:sp>
      <p:sp>
        <p:nvSpPr>
          <p:cNvPr id="24" name="CasellaDiTesto 23">
            <a:extLst>
              <a:ext uri="{FF2B5EF4-FFF2-40B4-BE49-F238E27FC236}">
                <a16:creationId xmlns:a16="http://schemas.microsoft.com/office/drawing/2014/main" id="{BA8A2696-FE8F-44A4-995D-0B88501D95E6}"/>
              </a:ext>
            </a:extLst>
          </p:cNvPr>
          <p:cNvSpPr txBox="1"/>
          <p:nvPr/>
        </p:nvSpPr>
        <p:spPr>
          <a:xfrm>
            <a:off x="1233519" y="2990284"/>
            <a:ext cx="441858" cy="369332"/>
          </a:xfrm>
          <a:prstGeom prst="rect">
            <a:avLst/>
          </a:prstGeom>
          <a:noFill/>
        </p:spPr>
        <p:txBody>
          <a:bodyPr wrap="square" rtlCol="0">
            <a:spAutoFit/>
          </a:bodyPr>
          <a:lstStyle/>
          <a:p>
            <a:r>
              <a:rPr lang="en-GB" dirty="0"/>
              <a:t>x</a:t>
            </a:r>
            <a:r>
              <a:rPr lang="en-GB" sz="1000" dirty="0"/>
              <a:t>2</a:t>
            </a:r>
            <a:endParaRPr lang="en-GB" dirty="0"/>
          </a:p>
        </p:txBody>
      </p:sp>
      <p:sp>
        <p:nvSpPr>
          <p:cNvPr id="26" name="CasellaDiTesto 25">
            <a:extLst>
              <a:ext uri="{FF2B5EF4-FFF2-40B4-BE49-F238E27FC236}">
                <a16:creationId xmlns:a16="http://schemas.microsoft.com/office/drawing/2014/main" id="{5303AF78-138C-48B7-B12A-3E6E0C739489}"/>
              </a:ext>
            </a:extLst>
          </p:cNvPr>
          <p:cNvSpPr txBox="1"/>
          <p:nvPr/>
        </p:nvSpPr>
        <p:spPr>
          <a:xfrm>
            <a:off x="2535667" y="2525838"/>
            <a:ext cx="441858" cy="369332"/>
          </a:xfrm>
          <a:prstGeom prst="rect">
            <a:avLst/>
          </a:prstGeom>
          <a:noFill/>
        </p:spPr>
        <p:txBody>
          <a:bodyPr wrap="square" rtlCol="0">
            <a:spAutoFit/>
          </a:bodyPr>
          <a:lstStyle/>
          <a:p>
            <a:r>
              <a:rPr lang="en-GB" dirty="0"/>
              <a:t>w</a:t>
            </a:r>
            <a:r>
              <a:rPr lang="en-GB" sz="900" dirty="0"/>
              <a:t>1</a:t>
            </a:r>
            <a:endParaRPr lang="en-GB" dirty="0"/>
          </a:p>
        </p:txBody>
      </p:sp>
      <p:sp>
        <p:nvSpPr>
          <p:cNvPr id="29" name="CasellaDiTesto 28">
            <a:extLst>
              <a:ext uri="{FF2B5EF4-FFF2-40B4-BE49-F238E27FC236}">
                <a16:creationId xmlns:a16="http://schemas.microsoft.com/office/drawing/2014/main" id="{66F90ACD-CBFA-4676-802B-FFB73A9FC517}"/>
              </a:ext>
            </a:extLst>
          </p:cNvPr>
          <p:cNvSpPr txBox="1"/>
          <p:nvPr/>
        </p:nvSpPr>
        <p:spPr>
          <a:xfrm>
            <a:off x="2535667" y="3057809"/>
            <a:ext cx="441858" cy="369332"/>
          </a:xfrm>
          <a:prstGeom prst="rect">
            <a:avLst/>
          </a:prstGeom>
          <a:noFill/>
        </p:spPr>
        <p:txBody>
          <a:bodyPr wrap="square" rtlCol="0">
            <a:spAutoFit/>
          </a:bodyPr>
          <a:lstStyle/>
          <a:p>
            <a:r>
              <a:rPr lang="en-GB" dirty="0"/>
              <a:t>w</a:t>
            </a:r>
            <a:r>
              <a:rPr lang="en-GB" sz="900" dirty="0"/>
              <a:t>2</a:t>
            </a:r>
            <a:endParaRPr lang="en-GB" dirty="0"/>
          </a:p>
        </p:txBody>
      </p:sp>
      <p:sp>
        <p:nvSpPr>
          <p:cNvPr id="30" name="CasellaDiTesto 29">
            <a:extLst>
              <a:ext uri="{FF2B5EF4-FFF2-40B4-BE49-F238E27FC236}">
                <a16:creationId xmlns:a16="http://schemas.microsoft.com/office/drawing/2014/main" id="{37A8E955-2BB2-4A1B-94FD-71C00ED6309A}"/>
              </a:ext>
            </a:extLst>
          </p:cNvPr>
          <p:cNvSpPr txBox="1"/>
          <p:nvPr/>
        </p:nvSpPr>
        <p:spPr>
          <a:xfrm>
            <a:off x="2535667" y="3537640"/>
            <a:ext cx="441858" cy="369332"/>
          </a:xfrm>
          <a:prstGeom prst="rect">
            <a:avLst/>
          </a:prstGeom>
          <a:noFill/>
        </p:spPr>
        <p:txBody>
          <a:bodyPr wrap="square" rtlCol="0">
            <a:spAutoFit/>
          </a:bodyPr>
          <a:lstStyle/>
          <a:p>
            <a:r>
              <a:rPr lang="en-GB" dirty="0"/>
              <a:t>w</a:t>
            </a:r>
            <a:r>
              <a:rPr lang="en-GB" sz="900" dirty="0"/>
              <a:t>3</a:t>
            </a:r>
            <a:endParaRPr lang="en-GB" dirty="0"/>
          </a:p>
        </p:txBody>
      </p:sp>
      <p:sp>
        <p:nvSpPr>
          <p:cNvPr id="31" name="CasellaDiTesto 30">
            <a:extLst>
              <a:ext uri="{FF2B5EF4-FFF2-40B4-BE49-F238E27FC236}">
                <a16:creationId xmlns:a16="http://schemas.microsoft.com/office/drawing/2014/main" id="{02F3A400-7FC6-45D9-9C4D-257FAE6AFC74}"/>
              </a:ext>
            </a:extLst>
          </p:cNvPr>
          <p:cNvSpPr txBox="1"/>
          <p:nvPr/>
        </p:nvSpPr>
        <p:spPr>
          <a:xfrm>
            <a:off x="2533720" y="4235040"/>
            <a:ext cx="441858" cy="369332"/>
          </a:xfrm>
          <a:prstGeom prst="rect">
            <a:avLst/>
          </a:prstGeom>
          <a:noFill/>
        </p:spPr>
        <p:txBody>
          <a:bodyPr wrap="square" rtlCol="0">
            <a:spAutoFit/>
          </a:bodyPr>
          <a:lstStyle/>
          <a:p>
            <a:r>
              <a:rPr lang="en-GB" dirty="0"/>
              <a:t>w</a:t>
            </a:r>
            <a:r>
              <a:rPr lang="en-GB" sz="900" dirty="0"/>
              <a:t>4</a:t>
            </a:r>
            <a:endParaRPr lang="en-GB" dirty="0"/>
          </a:p>
        </p:txBody>
      </p:sp>
      <p:sp>
        <p:nvSpPr>
          <p:cNvPr id="32" name="CasellaDiTesto 31">
            <a:extLst>
              <a:ext uri="{FF2B5EF4-FFF2-40B4-BE49-F238E27FC236}">
                <a16:creationId xmlns:a16="http://schemas.microsoft.com/office/drawing/2014/main" id="{BBFB5280-D92F-4051-AA29-CE0B11D2FF19}"/>
              </a:ext>
            </a:extLst>
          </p:cNvPr>
          <p:cNvSpPr txBox="1"/>
          <p:nvPr/>
        </p:nvSpPr>
        <p:spPr>
          <a:xfrm>
            <a:off x="2535667" y="4718615"/>
            <a:ext cx="441858" cy="369332"/>
          </a:xfrm>
          <a:prstGeom prst="rect">
            <a:avLst/>
          </a:prstGeom>
          <a:noFill/>
        </p:spPr>
        <p:txBody>
          <a:bodyPr wrap="square" rtlCol="0">
            <a:spAutoFit/>
          </a:bodyPr>
          <a:lstStyle/>
          <a:p>
            <a:r>
              <a:rPr lang="en-GB" dirty="0"/>
              <a:t>w</a:t>
            </a:r>
            <a:r>
              <a:rPr lang="en-GB" sz="900" dirty="0"/>
              <a:t>5</a:t>
            </a:r>
            <a:endParaRPr lang="en-GB" dirty="0"/>
          </a:p>
        </p:txBody>
      </p:sp>
      <p:sp>
        <p:nvSpPr>
          <p:cNvPr id="16" name="Parentesi graffa chiusa 15">
            <a:extLst>
              <a:ext uri="{FF2B5EF4-FFF2-40B4-BE49-F238E27FC236}">
                <a16:creationId xmlns:a16="http://schemas.microsoft.com/office/drawing/2014/main" id="{04466FD1-0160-443D-8F5B-C51D3795D33A}"/>
              </a:ext>
            </a:extLst>
          </p:cNvPr>
          <p:cNvSpPr/>
          <p:nvPr/>
        </p:nvSpPr>
        <p:spPr>
          <a:xfrm rot="10800000">
            <a:off x="6357380" y="2781156"/>
            <a:ext cx="712344" cy="2105758"/>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CasellaDiTesto 16">
            <a:extLst>
              <a:ext uri="{FF2B5EF4-FFF2-40B4-BE49-F238E27FC236}">
                <a16:creationId xmlns:a16="http://schemas.microsoft.com/office/drawing/2014/main" id="{2082BFE5-87D5-4B09-AAAF-B280679C7811}"/>
              </a:ext>
            </a:extLst>
          </p:cNvPr>
          <p:cNvSpPr txBox="1"/>
          <p:nvPr/>
        </p:nvSpPr>
        <p:spPr>
          <a:xfrm>
            <a:off x="7124955" y="2925158"/>
            <a:ext cx="2080414" cy="400110"/>
          </a:xfrm>
          <a:prstGeom prst="rect">
            <a:avLst/>
          </a:prstGeom>
          <a:noFill/>
        </p:spPr>
        <p:txBody>
          <a:bodyPr wrap="square" rtlCol="0">
            <a:spAutoFit/>
          </a:bodyPr>
          <a:lstStyle/>
          <a:p>
            <a:r>
              <a:rPr lang="en-GB" sz="2000" dirty="0"/>
              <a:t>1,	 if f(</a:t>
            </a:r>
            <a:r>
              <a:rPr lang="en-GB" sz="2000" b="1" dirty="0"/>
              <a:t>x</a:t>
            </a:r>
            <a:r>
              <a:rPr lang="en-GB" sz="2000" dirty="0"/>
              <a:t>) &gt; 0</a:t>
            </a:r>
          </a:p>
        </p:txBody>
      </p:sp>
      <p:sp>
        <p:nvSpPr>
          <p:cNvPr id="33" name="CasellaDiTesto 32">
            <a:extLst>
              <a:ext uri="{FF2B5EF4-FFF2-40B4-BE49-F238E27FC236}">
                <a16:creationId xmlns:a16="http://schemas.microsoft.com/office/drawing/2014/main" id="{BFDB339A-DFD6-4582-966A-7FFC16963FAA}"/>
              </a:ext>
            </a:extLst>
          </p:cNvPr>
          <p:cNvSpPr txBox="1"/>
          <p:nvPr/>
        </p:nvSpPr>
        <p:spPr>
          <a:xfrm>
            <a:off x="7124955" y="4297790"/>
            <a:ext cx="2080414" cy="400110"/>
          </a:xfrm>
          <a:prstGeom prst="rect">
            <a:avLst/>
          </a:prstGeom>
          <a:noFill/>
        </p:spPr>
        <p:txBody>
          <a:bodyPr wrap="square" rtlCol="0">
            <a:spAutoFit/>
          </a:bodyPr>
          <a:lstStyle/>
          <a:p>
            <a:r>
              <a:rPr lang="en-GB" sz="2000" dirty="0"/>
              <a:t>0,	 if f(</a:t>
            </a:r>
            <a:r>
              <a:rPr lang="en-GB" sz="2000" b="1" dirty="0"/>
              <a:t>x</a:t>
            </a:r>
            <a:r>
              <a:rPr lang="en-GB" sz="2000" dirty="0"/>
              <a:t>) ≤ 0</a:t>
            </a:r>
          </a:p>
        </p:txBody>
      </p:sp>
      <p:sp>
        <p:nvSpPr>
          <p:cNvPr id="19" name="CasellaDiTesto 18">
            <a:extLst>
              <a:ext uri="{FF2B5EF4-FFF2-40B4-BE49-F238E27FC236}">
                <a16:creationId xmlns:a16="http://schemas.microsoft.com/office/drawing/2014/main" id="{AAE67480-3B24-4EFB-A44C-E1A6EA97928C}"/>
              </a:ext>
            </a:extLst>
          </p:cNvPr>
          <p:cNvSpPr txBox="1"/>
          <p:nvPr/>
        </p:nvSpPr>
        <p:spPr>
          <a:xfrm>
            <a:off x="3532378" y="5399005"/>
            <a:ext cx="3120422" cy="369332"/>
          </a:xfrm>
          <a:prstGeom prst="rect">
            <a:avLst/>
          </a:prstGeom>
          <a:noFill/>
        </p:spPr>
        <p:txBody>
          <a:bodyPr wrap="square" rtlCol="0">
            <a:spAutoFit/>
          </a:bodyPr>
          <a:lstStyle/>
          <a:p>
            <a:r>
              <a:rPr lang="en-GB" dirty="0"/>
              <a:t>f(</a:t>
            </a:r>
            <a:r>
              <a:rPr lang="en-GB" b="1" dirty="0"/>
              <a:t>x</a:t>
            </a:r>
            <a:r>
              <a:rPr lang="en-GB" dirty="0"/>
              <a:t>) = x</a:t>
            </a:r>
            <a:r>
              <a:rPr lang="en-GB" sz="1000" dirty="0"/>
              <a:t>1 </a:t>
            </a:r>
            <a:r>
              <a:rPr lang="en-GB" dirty="0"/>
              <a:t>w</a:t>
            </a:r>
            <a:r>
              <a:rPr lang="en-GB" sz="900" dirty="0"/>
              <a:t>1 </a:t>
            </a:r>
            <a:r>
              <a:rPr lang="en-GB" dirty="0"/>
              <a:t>+ x</a:t>
            </a:r>
            <a:r>
              <a:rPr lang="en-GB" sz="1000" dirty="0"/>
              <a:t>2 </a:t>
            </a:r>
            <a:r>
              <a:rPr lang="en-GB" dirty="0"/>
              <a:t>w</a:t>
            </a:r>
            <a:r>
              <a:rPr lang="en-GB" sz="900" dirty="0"/>
              <a:t>2 </a:t>
            </a:r>
            <a:r>
              <a:rPr lang="en-GB" dirty="0"/>
              <a:t>+ … + x</a:t>
            </a:r>
            <a:r>
              <a:rPr lang="en-GB" sz="1000" dirty="0"/>
              <a:t>5 </a:t>
            </a:r>
            <a:r>
              <a:rPr lang="en-GB" dirty="0"/>
              <a:t>w</a:t>
            </a:r>
            <a:r>
              <a:rPr lang="en-GB" sz="1000" dirty="0"/>
              <a:t>5 </a:t>
            </a:r>
            <a:r>
              <a:rPr lang="en-GB" dirty="0"/>
              <a:t>+ b</a:t>
            </a:r>
            <a:r>
              <a:rPr lang="en-GB" sz="1000" dirty="0"/>
              <a:t> </a:t>
            </a:r>
            <a:r>
              <a:rPr lang="en-GB" dirty="0"/>
              <a:t>   </a:t>
            </a:r>
          </a:p>
        </p:txBody>
      </p:sp>
      <p:sp>
        <p:nvSpPr>
          <p:cNvPr id="35" name="CasellaDiTesto 34">
            <a:extLst>
              <a:ext uri="{FF2B5EF4-FFF2-40B4-BE49-F238E27FC236}">
                <a16:creationId xmlns:a16="http://schemas.microsoft.com/office/drawing/2014/main" id="{D61DF6C7-D54D-45DA-8565-B3FB0C163DBF}"/>
              </a:ext>
            </a:extLst>
          </p:cNvPr>
          <p:cNvSpPr txBox="1"/>
          <p:nvPr/>
        </p:nvSpPr>
        <p:spPr>
          <a:xfrm>
            <a:off x="4839161" y="3834035"/>
            <a:ext cx="506856" cy="369332"/>
          </a:xfrm>
          <a:prstGeom prst="rect">
            <a:avLst/>
          </a:prstGeom>
          <a:noFill/>
        </p:spPr>
        <p:txBody>
          <a:bodyPr wrap="square">
            <a:spAutoFit/>
          </a:bodyPr>
          <a:lstStyle/>
          <a:p>
            <a:r>
              <a:rPr lang="en-GB" dirty="0"/>
              <a:t>f(</a:t>
            </a:r>
            <a:r>
              <a:rPr lang="en-GB" b="1" dirty="0"/>
              <a:t>x</a:t>
            </a:r>
            <a:r>
              <a:rPr lang="en-GB" dirty="0"/>
              <a:t>) </a:t>
            </a:r>
          </a:p>
        </p:txBody>
      </p:sp>
      <p:cxnSp>
        <p:nvCxnSpPr>
          <p:cNvPr id="37" name="Connettore 2 36">
            <a:extLst>
              <a:ext uri="{FF2B5EF4-FFF2-40B4-BE49-F238E27FC236}">
                <a16:creationId xmlns:a16="http://schemas.microsoft.com/office/drawing/2014/main" id="{0035484D-702B-49F8-B341-21C7A577D16A}"/>
              </a:ext>
            </a:extLst>
          </p:cNvPr>
          <p:cNvCxnSpPr>
            <a:stCxn id="35" idx="2"/>
            <a:endCxn id="19" idx="0"/>
          </p:cNvCxnSpPr>
          <p:nvPr/>
        </p:nvCxnSpPr>
        <p:spPr>
          <a:xfrm>
            <a:off x="5092589" y="4203367"/>
            <a:ext cx="0" cy="1195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CasellaDiTesto 39">
            <a:extLst>
              <a:ext uri="{FF2B5EF4-FFF2-40B4-BE49-F238E27FC236}">
                <a16:creationId xmlns:a16="http://schemas.microsoft.com/office/drawing/2014/main" id="{5DD7CA2A-A975-4002-961B-B9F546E8AE4D}"/>
              </a:ext>
            </a:extLst>
          </p:cNvPr>
          <p:cNvSpPr txBox="1"/>
          <p:nvPr/>
        </p:nvSpPr>
        <p:spPr>
          <a:xfrm>
            <a:off x="1496433" y="1766199"/>
            <a:ext cx="711322" cy="369332"/>
          </a:xfrm>
          <a:prstGeom prst="rect">
            <a:avLst/>
          </a:prstGeom>
          <a:noFill/>
        </p:spPr>
        <p:txBody>
          <a:bodyPr wrap="square" rtlCol="0">
            <a:spAutoFit/>
          </a:bodyPr>
          <a:lstStyle/>
          <a:p>
            <a:r>
              <a:rPr lang="en-GB" dirty="0"/>
              <a:t>Input</a:t>
            </a:r>
          </a:p>
        </p:txBody>
      </p:sp>
      <p:sp>
        <p:nvSpPr>
          <p:cNvPr id="41" name="CasellaDiTesto 40">
            <a:extLst>
              <a:ext uri="{FF2B5EF4-FFF2-40B4-BE49-F238E27FC236}">
                <a16:creationId xmlns:a16="http://schemas.microsoft.com/office/drawing/2014/main" id="{B24739AD-5D9F-44B7-9A4D-922624458638}"/>
              </a:ext>
            </a:extLst>
          </p:cNvPr>
          <p:cNvSpPr txBox="1"/>
          <p:nvPr/>
        </p:nvSpPr>
        <p:spPr>
          <a:xfrm>
            <a:off x="7737252" y="1899734"/>
            <a:ext cx="855820" cy="369332"/>
          </a:xfrm>
          <a:prstGeom prst="rect">
            <a:avLst/>
          </a:prstGeom>
          <a:noFill/>
        </p:spPr>
        <p:txBody>
          <a:bodyPr wrap="square" rtlCol="0">
            <a:spAutoFit/>
          </a:bodyPr>
          <a:lstStyle/>
          <a:p>
            <a:r>
              <a:rPr lang="en-GB" dirty="0"/>
              <a:t>output</a:t>
            </a:r>
          </a:p>
        </p:txBody>
      </p:sp>
    </p:spTree>
    <p:extLst>
      <p:ext uri="{BB962C8B-B14F-4D97-AF65-F5344CB8AC3E}">
        <p14:creationId xmlns:p14="http://schemas.microsoft.com/office/powerpoint/2010/main" val="162606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the perceptron</a:t>
            </a:r>
          </a:p>
        </p:txBody>
      </p:sp>
      <p:grpSp>
        <p:nvGrpSpPr>
          <p:cNvPr id="28" name="!!perceptron">
            <a:extLst>
              <a:ext uri="{FF2B5EF4-FFF2-40B4-BE49-F238E27FC236}">
                <a16:creationId xmlns:a16="http://schemas.microsoft.com/office/drawing/2014/main" id="{DC3E4A3D-E306-4324-9FFA-B189551915AC}"/>
              </a:ext>
            </a:extLst>
          </p:cNvPr>
          <p:cNvGrpSpPr/>
          <p:nvPr/>
        </p:nvGrpSpPr>
        <p:grpSpPr>
          <a:xfrm>
            <a:off x="1598666" y="2269066"/>
            <a:ext cx="4497334" cy="3129939"/>
            <a:chOff x="7634319" y="2530408"/>
            <a:chExt cx="3430535" cy="2393570"/>
          </a:xfrm>
        </p:grpSpPr>
        <p:sp>
          <p:nvSpPr>
            <p:cNvPr id="4" name="Ovale 3">
              <a:extLst>
                <a:ext uri="{FF2B5EF4-FFF2-40B4-BE49-F238E27FC236}">
                  <a16:creationId xmlns:a16="http://schemas.microsoft.com/office/drawing/2014/main" id="{28034CBA-A05C-420E-93EE-5B748E420204}"/>
                </a:ext>
              </a:extLst>
            </p:cNvPr>
            <p:cNvSpPr/>
            <p:nvPr/>
          </p:nvSpPr>
          <p:spPr>
            <a:xfrm>
              <a:off x="7634319" y="2530408"/>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e 4">
              <a:extLst>
                <a:ext uri="{FF2B5EF4-FFF2-40B4-BE49-F238E27FC236}">
                  <a16:creationId xmlns:a16="http://schemas.microsoft.com/office/drawing/2014/main" id="{683CF90D-87BF-44D3-AFEB-B8BBE8B7C4E3}"/>
                </a:ext>
              </a:extLst>
            </p:cNvPr>
            <p:cNvSpPr/>
            <p:nvPr/>
          </p:nvSpPr>
          <p:spPr>
            <a:xfrm>
              <a:off x="7634319" y="3032144"/>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86B535F0-9D3F-4CB4-919C-A8E4DD27E30B}"/>
                </a:ext>
              </a:extLst>
            </p:cNvPr>
            <p:cNvSpPr/>
            <p:nvPr/>
          </p:nvSpPr>
          <p:spPr>
            <a:xfrm>
              <a:off x="7634319" y="3533880"/>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B2C86816-907E-49A0-86B5-AF8FEBA0DC36}"/>
                </a:ext>
              </a:extLst>
            </p:cNvPr>
            <p:cNvSpPr/>
            <p:nvPr/>
          </p:nvSpPr>
          <p:spPr>
            <a:xfrm>
              <a:off x="7634319" y="4035616"/>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D4AC3515-E473-4D2C-8A2F-F8BFD017F5B0}"/>
                </a:ext>
              </a:extLst>
            </p:cNvPr>
            <p:cNvSpPr/>
            <p:nvPr/>
          </p:nvSpPr>
          <p:spPr>
            <a:xfrm>
              <a:off x="7634319" y="4537352"/>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E7D5DCC5-E0E7-4B0D-9216-695F50217BD4}"/>
                </a:ext>
              </a:extLst>
            </p:cNvPr>
            <p:cNvSpPr/>
            <p:nvPr/>
          </p:nvSpPr>
          <p:spPr>
            <a:xfrm>
              <a:off x="9492781" y="3533880"/>
              <a:ext cx="386626" cy="38662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1AF89A8D-A579-47C1-BC0B-C901AB33B6CB}"/>
                </a:ext>
              </a:extLst>
            </p:cNvPr>
            <p:cNvCxnSpPr>
              <a:stCxn id="4" idx="6"/>
              <a:endCxn id="9" idx="2"/>
            </p:cNvCxnSpPr>
            <p:nvPr/>
          </p:nvCxnSpPr>
          <p:spPr>
            <a:xfrm>
              <a:off x="8020945" y="2723721"/>
              <a:ext cx="1471836" cy="100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11871DE0-0818-4A6E-B4F1-72DCC388EF2D}"/>
                </a:ext>
              </a:extLst>
            </p:cNvPr>
            <p:cNvCxnSpPr>
              <a:stCxn id="5" idx="6"/>
              <a:endCxn id="9" idx="2"/>
            </p:cNvCxnSpPr>
            <p:nvPr/>
          </p:nvCxnSpPr>
          <p:spPr>
            <a:xfrm>
              <a:off x="8020945" y="3225457"/>
              <a:ext cx="1471836" cy="50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8C297A8-07BD-4732-A6FE-59ACB3232781}"/>
                </a:ext>
              </a:extLst>
            </p:cNvPr>
            <p:cNvCxnSpPr>
              <a:stCxn id="6" idx="6"/>
              <a:endCxn id="9" idx="2"/>
            </p:cNvCxnSpPr>
            <p:nvPr/>
          </p:nvCxnSpPr>
          <p:spPr>
            <a:xfrm>
              <a:off x="8020945" y="3727193"/>
              <a:ext cx="14718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C90FC410-2B67-4F06-BC4C-610928D2B451}"/>
                </a:ext>
              </a:extLst>
            </p:cNvPr>
            <p:cNvCxnSpPr>
              <a:stCxn id="7" idx="6"/>
              <a:endCxn id="9" idx="2"/>
            </p:cNvCxnSpPr>
            <p:nvPr/>
          </p:nvCxnSpPr>
          <p:spPr>
            <a:xfrm flipV="1">
              <a:off x="8020945" y="3727193"/>
              <a:ext cx="1471836" cy="50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E98E5982-0989-455A-9046-2E3C346299E2}"/>
                </a:ext>
              </a:extLst>
            </p:cNvPr>
            <p:cNvCxnSpPr>
              <a:stCxn id="8" idx="6"/>
              <a:endCxn id="9" idx="2"/>
            </p:cNvCxnSpPr>
            <p:nvPr/>
          </p:nvCxnSpPr>
          <p:spPr>
            <a:xfrm flipV="1">
              <a:off x="8020945" y="3727193"/>
              <a:ext cx="1471836" cy="100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8603B142-E5FB-4E3D-A7F4-15835BB84971}"/>
                </a:ext>
              </a:extLst>
            </p:cNvPr>
            <p:cNvCxnSpPr>
              <a:stCxn id="9" idx="6"/>
            </p:cNvCxnSpPr>
            <p:nvPr/>
          </p:nvCxnSpPr>
          <p:spPr>
            <a:xfrm>
              <a:off x="9879407" y="3727193"/>
              <a:ext cx="1185447" cy="0"/>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CasellaDiTesto 13">
            <a:extLst>
              <a:ext uri="{FF2B5EF4-FFF2-40B4-BE49-F238E27FC236}">
                <a16:creationId xmlns:a16="http://schemas.microsoft.com/office/drawing/2014/main" id="{BE899FC8-D86F-4540-920E-0CE6621A1E81}"/>
              </a:ext>
            </a:extLst>
          </p:cNvPr>
          <p:cNvSpPr txBox="1"/>
          <p:nvPr/>
        </p:nvSpPr>
        <p:spPr>
          <a:xfrm>
            <a:off x="1227663" y="2337184"/>
            <a:ext cx="441858" cy="369332"/>
          </a:xfrm>
          <a:prstGeom prst="rect">
            <a:avLst/>
          </a:prstGeom>
          <a:noFill/>
        </p:spPr>
        <p:txBody>
          <a:bodyPr wrap="square" rtlCol="0">
            <a:spAutoFit/>
          </a:bodyPr>
          <a:lstStyle/>
          <a:p>
            <a:r>
              <a:rPr lang="en-GB" dirty="0"/>
              <a:t>x</a:t>
            </a:r>
            <a:r>
              <a:rPr lang="en-GB" sz="1000" dirty="0"/>
              <a:t>1</a:t>
            </a:r>
            <a:endParaRPr lang="en-GB" dirty="0"/>
          </a:p>
        </p:txBody>
      </p:sp>
      <p:sp>
        <p:nvSpPr>
          <p:cNvPr id="20" name="CasellaDiTesto 19">
            <a:extLst>
              <a:ext uri="{FF2B5EF4-FFF2-40B4-BE49-F238E27FC236}">
                <a16:creationId xmlns:a16="http://schemas.microsoft.com/office/drawing/2014/main" id="{AF5AA0CE-C70F-49FA-BDF7-B54BF4B89880}"/>
              </a:ext>
            </a:extLst>
          </p:cNvPr>
          <p:cNvSpPr txBox="1"/>
          <p:nvPr/>
        </p:nvSpPr>
        <p:spPr>
          <a:xfrm>
            <a:off x="1233519" y="3653266"/>
            <a:ext cx="441858" cy="369332"/>
          </a:xfrm>
          <a:prstGeom prst="rect">
            <a:avLst/>
          </a:prstGeom>
          <a:noFill/>
        </p:spPr>
        <p:txBody>
          <a:bodyPr wrap="square" rtlCol="0">
            <a:spAutoFit/>
          </a:bodyPr>
          <a:lstStyle/>
          <a:p>
            <a:r>
              <a:rPr lang="en-GB" dirty="0"/>
              <a:t>x</a:t>
            </a:r>
            <a:r>
              <a:rPr lang="en-GB" sz="1000" dirty="0"/>
              <a:t>3</a:t>
            </a:r>
            <a:endParaRPr lang="en-GB" dirty="0"/>
          </a:p>
        </p:txBody>
      </p:sp>
      <p:sp>
        <p:nvSpPr>
          <p:cNvPr id="21" name="CasellaDiTesto 20">
            <a:extLst>
              <a:ext uri="{FF2B5EF4-FFF2-40B4-BE49-F238E27FC236}">
                <a16:creationId xmlns:a16="http://schemas.microsoft.com/office/drawing/2014/main" id="{664E2960-7C42-4169-9E50-3D7786FEBC47}"/>
              </a:ext>
            </a:extLst>
          </p:cNvPr>
          <p:cNvSpPr txBox="1"/>
          <p:nvPr/>
        </p:nvSpPr>
        <p:spPr>
          <a:xfrm>
            <a:off x="1233519" y="4957656"/>
            <a:ext cx="441858" cy="369332"/>
          </a:xfrm>
          <a:prstGeom prst="rect">
            <a:avLst/>
          </a:prstGeom>
          <a:noFill/>
        </p:spPr>
        <p:txBody>
          <a:bodyPr wrap="square" rtlCol="0">
            <a:spAutoFit/>
          </a:bodyPr>
          <a:lstStyle/>
          <a:p>
            <a:r>
              <a:rPr lang="en-GB" dirty="0"/>
              <a:t>x</a:t>
            </a:r>
            <a:r>
              <a:rPr lang="en-GB" sz="1000" dirty="0"/>
              <a:t>5</a:t>
            </a:r>
            <a:endParaRPr lang="en-GB" dirty="0"/>
          </a:p>
        </p:txBody>
      </p:sp>
      <p:sp>
        <p:nvSpPr>
          <p:cNvPr id="22" name="CasellaDiTesto 21">
            <a:extLst>
              <a:ext uri="{FF2B5EF4-FFF2-40B4-BE49-F238E27FC236}">
                <a16:creationId xmlns:a16="http://schemas.microsoft.com/office/drawing/2014/main" id="{AAD9D11D-8FA1-4E7B-A3CB-F50C0C984029}"/>
              </a:ext>
            </a:extLst>
          </p:cNvPr>
          <p:cNvSpPr txBox="1"/>
          <p:nvPr/>
        </p:nvSpPr>
        <p:spPr>
          <a:xfrm>
            <a:off x="1227663" y="4305461"/>
            <a:ext cx="441858" cy="369332"/>
          </a:xfrm>
          <a:prstGeom prst="rect">
            <a:avLst/>
          </a:prstGeom>
          <a:noFill/>
        </p:spPr>
        <p:txBody>
          <a:bodyPr wrap="square" rtlCol="0">
            <a:spAutoFit/>
          </a:bodyPr>
          <a:lstStyle/>
          <a:p>
            <a:r>
              <a:rPr lang="en-GB" dirty="0"/>
              <a:t>x</a:t>
            </a:r>
            <a:r>
              <a:rPr lang="en-GB" sz="1000" dirty="0"/>
              <a:t>4</a:t>
            </a:r>
            <a:endParaRPr lang="en-GB" dirty="0"/>
          </a:p>
        </p:txBody>
      </p:sp>
      <p:sp>
        <p:nvSpPr>
          <p:cNvPr id="24" name="CasellaDiTesto 23">
            <a:extLst>
              <a:ext uri="{FF2B5EF4-FFF2-40B4-BE49-F238E27FC236}">
                <a16:creationId xmlns:a16="http://schemas.microsoft.com/office/drawing/2014/main" id="{BA8A2696-FE8F-44A4-995D-0B88501D95E6}"/>
              </a:ext>
            </a:extLst>
          </p:cNvPr>
          <p:cNvSpPr txBox="1"/>
          <p:nvPr/>
        </p:nvSpPr>
        <p:spPr>
          <a:xfrm>
            <a:off x="1233519" y="2990284"/>
            <a:ext cx="441858" cy="369332"/>
          </a:xfrm>
          <a:prstGeom prst="rect">
            <a:avLst/>
          </a:prstGeom>
          <a:noFill/>
        </p:spPr>
        <p:txBody>
          <a:bodyPr wrap="square" rtlCol="0">
            <a:spAutoFit/>
          </a:bodyPr>
          <a:lstStyle/>
          <a:p>
            <a:r>
              <a:rPr lang="en-GB" dirty="0"/>
              <a:t>x</a:t>
            </a:r>
            <a:r>
              <a:rPr lang="en-GB" sz="1000" dirty="0"/>
              <a:t>2</a:t>
            </a:r>
            <a:endParaRPr lang="en-GB" dirty="0"/>
          </a:p>
        </p:txBody>
      </p:sp>
      <p:sp>
        <p:nvSpPr>
          <p:cNvPr id="26" name="CasellaDiTesto 25">
            <a:extLst>
              <a:ext uri="{FF2B5EF4-FFF2-40B4-BE49-F238E27FC236}">
                <a16:creationId xmlns:a16="http://schemas.microsoft.com/office/drawing/2014/main" id="{5303AF78-138C-48B7-B12A-3E6E0C739489}"/>
              </a:ext>
            </a:extLst>
          </p:cNvPr>
          <p:cNvSpPr txBox="1"/>
          <p:nvPr/>
        </p:nvSpPr>
        <p:spPr>
          <a:xfrm>
            <a:off x="2535667" y="2525838"/>
            <a:ext cx="441858" cy="369332"/>
          </a:xfrm>
          <a:prstGeom prst="rect">
            <a:avLst/>
          </a:prstGeom>
          <a:noFill/>
        </p:spPr>
        <p:txBody>
          <a:bodyPr wrap="square" rtlCol="0">
            <a:spAutoFit/>
          </a:bodyPr>
          <a:lstStyle/>
          <a:p>
            <a:r>
              <a:rPr lang="en-GB" dirty="0"/>
              <a:t>w</a:t>
            </a:r>
            <a:r>
              <a:rPr lang="en-GB" sz="900" dirty="0"/>
              <a:t>1</a:t>
            </a:r>
            <a:endParaRPr lang="en-GB" dirty="0"/>
          </a:p>
        </p:txBody>
      </p:sp>
      <p:sp>
        <p:nvSpPr>
          <p:cNvPr id="29" name="CasellaDiTesto 28">
            <a:extLst>
              <a:ext uri="{FF2B5EF4-FFF2-40B4-BE49-F238E27FC236}">
                <a16:creationId xmlns:a16="http://schemas.microsoft.com/office/drawing/2014/main" id="{66F90ACD-CBFA-4676-802B-FFB73A9FC517}"/>
              </a:ext>
            </a:extLst>
          </p:cNvPr>
          <p:cNvSpPr txBox="1"/>
          <p:nvPr/>
        </p:nvSpPr>
        <p:spPr>
          <a:xfrm>
            <a:off x="2535667" y="3057809"/>
            <a:ext cx="441858" cy="369332"/>
          </a:xfrm>
          <a:prstGeom prst="rect">
            <a:avLst/>
          </a:prstGeom>
          <a:noFill/>
        </p:spPr>
        <p:txBody>
          <a:bodyPr wrap="square" rtlCol="0">
            <a:spAutoFit/>
          </a:bodyPr>
          <a:lstStyle/>
          <a:p>
            <a:r>
              <a:rPr lang="en-GB" dirty="0"/>
              <a:t>w</a:t>
            </a:r>
            <a:r>
              <a:rPr lang="en-GB" sz="900" dirty="0"/>
              <a:t>2</a:t>
            </a:r>
            <a:endParaRPr lang="en-GB" dirty="0"/>
          </a:p>
        </p:txBody>
      </p:sp>
      <p:sp>
        <p:nvSpPr>
          <p:cNvPr id="30" name="CasellaDiTesto 29">
            <a:extLst>
              <a:ext uri="{FF2B5EF4-FFF2-40B4-BE49-F238E27FC236}">
                <a16:creationId xmlns:a16="http://schemas.microsoft.com/office/drawing/2014/main" id="{37A8E955-2BB2-4A1B-94FD-71C00ED6309A}"/>
              </a:ext>
            </a:extLst>
          </p:cNvPr>
          <p:cNvSpPr txBox="1"/>
          <p:nvPr/>
        </p:nvSpPr>
        <p:spPr>
          <a:xfrm>
            <a:off x="2535667" y="3537640"/>
            <a:ext cx="441858" cy="369332"/>
          </a:xfrm>
          <a:prstGeom prst="rect">
            <a:avLst/>
          </a:prstGeom>
          <a:noFill/>
        </p:spPr>
        <p:txBody>
          <a:bodyPr wrap="square" rtlCol="0">
            <a:spAutoFit/>
          </a:bodyPr>
          <a:lstStyle/>
          <a:p>
            <a:r>
              <a:rPr lang="en-GB" dirty="0"/>
              <a:t>w</a:t>
            </a:r>
            <a:r>
              <a:rPr lang="en-GB" sz="900" dirty="0"/>
              <a:t>3</a:t>
            </a:r>
            <a:endParaRPr lang="en-GB" dirty="0"/>
          </a:p>
        </p:txBody>
      </p:sp>
      <p:sp>
        <p:nvSpPr>
          <p:cNvPr id="31" name="CasellaDiTesto 30">
            <a:extLst>
              <a:ext uri="{FF2B5EF4-FFF2-40B4-BE49-F238E27FC236}">
                <a16:creationId xmlns:a16="http://schemas.microsoft.com/office/drawing/2014/main" id="{02F3A400-7FC6-45D9-9C4D-257FAE6AFC74}"/>
              </a:ext>
            </a:extLst>
          </p:cNvPr>
          <p:cNvSpPr txBox="1"/>
          <p:nvPr/>
        </p:nvSpPr>
        <p:spPr>
          <a:xfrm>
            <a:off x="2533720" y="4235040"/>
            <a:ext cx="441858" cy="369332"/>
          </a:xfrm>
          <a:prstGeom prst="rect">
            <a:avLst/>
          </a:prstGeom>
          <a:noFill/>
        </p:spPr>
        <p:txBody>
          <a:bodyPr wrap="square" rtlCol="0">
            <a:spAutoFit/>
          </a:bodyPr>
          <a:lstStyle/>
          <a:p>
            <a:r>
              <a:rPr lang="en-GB" dirty="0"/>
              <a:t>w</a:t>
            </a:r>
            <a:r>
              <a:rPr lang="en-GB" sz="900" dirty="0"/>
              <a:t>4</a:t>
            </a:r>
            <a:endParaRPr lang="en-GB" dirty="0"/>
          </a:p>
        </p:txBody>
      </p:sp>
      <p:sp>
        <p:nvSpPr>
          <p:cNvPr id="32" name="CasellaDiTesto 31">
            <a:extLst>
              <a:ext uri="{FF2B5EF4-FFF2-40B4-BE49-F238E27FC236}">
                <a16:creationId xmlns:a16="http://schemas.microsoft.com/office/drawing/2014/main" id="{BBFB5280-D92F-4051-AA29-CE0B11D2FF19}"/>
              </a:ext>
            </a:extLst>
          </p:cNvPr>
          <p:cNvSpPr txBox="1"/>
          <p:nvPr/>
        </p:nvSpPr>
        <p:spPr>
          <a:xfrm>
            <a:off x="2535667" y="4718615"/>
            <a:ext cx="441858" cy="369332"/>
          </a:xfrm>
          <a:prstGeom prst="rect">
            <a:avLst/>
          </a:prstGeom>
          <a:noFill/>
        </p:spPr>
        <p:txBody>
          <a:bodyPr wrap="square" rtlCol="0">
            <a:spAutoFit/>
          </a:bodyPr>
          <a:lstStyle/>
          <a:p>
            <a:r>
              <a:rPr lang="en-GB" dirty="0"/>
              <a:t>w</a:t>
            </a:r>
            <a:r>
              <a:rPr lang="en-GB" sz="900" dirty="0"/>
              <a:t>5</a:t>
            </a:r>
            <a:endParaRPr lang="en-GB" dirty="0"/>
          </a:p>
        </p:txBody>
      </p:sp>
      <p:sp>
        <p:nvSpPr>
          <p:cNvPr id="10" name="CasellaDiTesto 9">
            <a:extLst>
              <a:ext uri="{FF2B5EF4-FFF2-40B4-BE49-F238E27FC236}">
                <a16:creationId xmlns:a16="http://schemas.microsoft.com/office/drawing/2014/main" id="{66F0292C-16C2-4804-BED2-0BA49BC1A59E}"/>
              </a:ext>
            </a:extLst>
          </p:cNvPr>
          <p:cNvSpPr txBox="1"/>
          <p:nvPr/>
        </p:nvSpPr>
        <p:spPr>
          <a:xfrm>
            <a:off x="6652413" y="2198684"/>
            <a:ext cx="4701387" cy="3139321"/>
          </a:xfrm>
          <a:prstGeom prst="rect">
            <a:avLst/>
          </a:prstGeom>
          <a:noFill/>
        </p:spPr>
        <p:txBody>
          <a:bodyPr wrap="square" rtlCol="0">
            <a:spAutoFit/>
          </a:bodyPr>
          <a:lstStyle/>
          <a:p>
            <a:r>
              <a:rPr lang="en-GB" dirty="0"/>
              <a:t>The perceptron was intended to be a simplified representation of the human neuron.</a:t>
            </a:r>
          </a:p>
          <a:p>
            <a:r>
              <a:rPr lang="en-GB" dirty="0"/>
              <a:t>It takes a certain number of inputs, assigns a different weight to each input, and sums them together.</a:t>
            </a:r>
          </a:p>
          <a:p>
            <a:r>
              <a:rPr lang="en-GB" dirty="0"/>
              <a:t>In other words, it performs a weighted sum of the inputs.</a:t>
            </a:r>
          </a:p>
          <a:p>
            <a:endParaRPr lang="en-GB" dirty="0"/>
          </a:p>
          <a:p>
            <a:r>
              <a:rPr lang="en-GB" dirty="0"/>
              <a:t>Then, if this weighted sum is greater than zero, the perceptron is activated (1), otherwise, it is not (0)</a:t>
            </a:r>
          </a:p>
        </p:txBody>
      </p:sp>
      <p:sp>
        <p:nvSpPr>
          <p:cNvPr id="36" name="CasellaDiTesto 35">
            <a:extLst>
              <a:ext uri="{FF2B5EF4-FFF2-40B4-BE49-F238E27FC236}">
                <a16:creationId xmlns:a16="http://schemas.microsoft.com/office/drawing/2014/main" id="{BF1119EC-68D3-4C3A-B6B1-5DE9A887210B}"/>
              </a:ext>
            </a:extLst>
          </p:cNvPr>
          <p:cNvSpPr txBox="1"/>
          <p:nvPr/>
        </p:nvSpPr>
        <p:spPr>
          <a:xfrm>
            <a:off x="3532378" y="5399005"/>
            <a:ext cx="3120422" cy="369332"/>
          </a:xfrm>
          <a:prstGeom prst="rect">
            <a:avLst/>
          </a:prstGeom>
          <a:noFill/>
        </p:spPr>
        <p:txBody>
          <a:bodyPr wrap="square" rtlCol="0">
            <a:spAutoFit/>
          </a:bodyPr>
          <a:lstStyle/>
          <a:p>
            <a:r>
              <a:rPr lang="en-GB" dirty="0"/>
              <a:t>f(</a:t>
            </a:r>
            <a:r>
              <a:rPr lang="en-GB" b="1" dirty="0"/>
              <a:t>x</a:t>
            </a:r>
            <a:r>
              <a:rPr lang="en-GB" dirty="0"/>
              <a:t>) = x</a:t>
            </a:r>
            <a:r>
              <a:rPr lang="en-GB" sz="1000" dirty="0"/>
              <a:t>1 </a:t>
            </a:r>
            <a:r>
              <a:rPr lang="en-GB" dirty="0"/>
              <a:t>w</a:t>
            </a:r>
            <a:r>
              <a:rPr lang="en-GB" sz="900" dirty="0"/>
              <a:t>1 </a:t>
            </a:r>
            <a:r>
              <a:rPr lang="en-GB" dirty="0"/>
              <a:t>+ x</a:t>
            </a:r>
            <a:r>
              <a:rPr lang="en-GB" sz="1000" dirty="0"/>
              <a:t>2 </a:t>
            </a:r>
            <a:r>
              <a:rPr lang="en-GB" dirty="0"/>
              <a:t>w</a:t>
            </a:r>
            <a:r>
              <a:rPr lang="en-GB" sz="900" dirty="0"/>
              <a:t>2 </a:t>
            </a:r>
            <a:r>
              <a:rPr lang="en-GB" dirty="0"/>
              <a:t>+ … + x</a:t>
            </a:r>
            <a:r>
              <a:rPr lang="en-GB" sz="1000" dirty="0"/>
              <a:t>5 </a:t>
            </a:r>
            <a:r>
              <a:rPr lang="en-GB" dirty="0"/>
              <a:t>w</a:t>
            </a:r>
            <a:r>
              <a:rPr lang="en-GB" sz="1000" dirty="0"/>
              <a:t>5 </a:t>
            </a:r>
            <a:r>
              <a:rPr lang="en-GB" dirty="0"/>
              <a:t>+ b</a:t>
            </a:r>
            <a:r>
              <a:rPr lang="en-GB" sz="1000" dirty="0"/>
              <a:t> </a:t>
            </a:r>
            <a:r>
              <a:rPr lang="en-GB" dirty="0"/>
              <a:t>   </a:t>
            </a:r>
          </a:p>
        </p:txBody>
      </p:sp>
      <p:sp>
        <p:nvSpPr>
          <p:cNvPr id="38" name="CasellaDiTesto 37">
            <a:extLst>
              <a:ext uri="{FF2B5EF4-FFF2-40B4-BE49-F238E27FC236}">
                <a16:creationId xmlns:a16="http://schemas.microsoft.com/office/drawing/2014/main" id="{6139E11F-F4AC-4886-A955-8F02B5D518A6}"/>
              </a:ext>
            </a:extLst>
          </p:cNvPr>
          <p:cNvSpPr txBox="1"/>
          <p:nvPr/>
        </p:nvSpPr>
        <p:spPr>
          <a:xfrm>
            <a:off x="4839161" y="3834035"/>
            <a:ext cx="506856" cy="369332"/>
          </a:xfrm>
          <a:prstGeom prst="rect">
            <a:avLst/>
          </a:prstGeom>
          <a:noFill/>
        </p:spPr>
        <p:txBody>
          <a:bodyPr wrap="square">
            <a:spAutoFit/>
          </a:bodyPr>
          <a:lstStyle/>
          <a:p>
            <a:r>
              <a:rPr lang="en-GB" dirty="0"/>
              <a:t>f(</a:t>
            </a:r>
            <a:r>
              <a:rPr lang="en-GB" b="1" dirty="0"/>
              <a:t>x</a:t>
            </a:r>
            <a:r>
              <a:rPr lang="en-GB" dirty="0"/>
              <a:t>) </a:t>
            </a:r>
          </a:p>
        </p:txBody>
      </p:sp>
      <p:cxnSp>
        <p:nvCxnSpPr>
          <p:cNvPr id="39" name="Connettore 2 38">
            <a:extLst>
              <a:ext uri="{FF2B5EF4-FFF2-40B4-BE49-F238E27FC236}">
                <a16:creationId xmlns:a16="http://schemas.microsoft.com/office/drawing/2014/main" id="{F40EAB16-79CC-4332-87AF-F9A76E651443}"/>
              </a:ext>
            </a:extLst>
          </p:cNvPr>
          <p:cNvCxnSpPr>
            <a:stCxn id="38" idx="2"/>
            <a:endCxn id="36" idx="0"/>
          </p:cNvCxnSpPr>
          <p:nvPr/>
        </p:nvCxnSpPr>
        <p:spPr>
          <a:xfrm>
            <a:off x="5092589" y="4203367"/>
            <a:ext cx="0" cy="1195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CasellaDiTesto 32">
            <a:extLst>
              <a:ext uri="{FF2B5EF4-FFF2-40B4-BE49-F238E27FC236}">
                <a16:creationId xmlns:a16="http://schemas.microsoft.com/office/drawing/2014/main" id="{AD4233E1-20E4-4834-8712-EC207B0F9B86}"/>
              </a:ext>
            </a:extLst>
          </p:cNvPr>
          <p:cNvSpPr txBox="1"/>
          <p:nvPr/>
        </p:nvSpPr>
        <p:spPr>
          <a:xfrm>
            <a:off x="2533720" y="2527697"/>
            <a:ext cx="441858" cy="369332"/>
          </a:xfrm>
          <a:prstGeom prst="rect">
            <a:avLst/>
          </a:prstGeom>
          <a:noFill/>
        </p:spPr>
        <p:txBody>
          <a:bodyPr wrap="square" rtlCol="0">
            <a:spAutoFit/>
          </a:bodyPr>
          <a:lstStyle/>
          <a:p>
            <a:r>
              <a:rPr lang="en-GB" dirty="0"/>
              <a:t>w</a:t>
            </a:r>
            <a:r>
              <a:rPr lang="en-GB" sz="900" dirty="0"/>
              <a:t>1</a:t>
            </a:r>
            <a:endParaRPr lang="en-GB" dirty="0"/>
          </a:p>
        </p:txBody>
      </p:sp>
      <p:sp>
        <p:nvSpPr>
          <p:cNvPr id="34" name="CasellaDiTesto 33">
            <a:extLst>
              <a:ext uri="{FF2B5EF4-FFF2-40B4-BE49-F238E27FC236}">
                <a16:creationId xmlns:a16="http://schemas.microsoft.com/office/drawing/2014/main" id="{8D2AA665-7483-444F-B6F5-B525A1A5C23B}"/>
              </a:ext>
            </a:extLst>
          </p:cNvPr>
          <p:cNvSpPr txBox="1"/>
          <p:nvPr/>
        </p:nvSpPr>
        <p:spPr>
          <a:xfrm>
            <a:off x="2533720" y="3059668"/>
            <a:ext cx="441858" cy="369332"/>
          </a:xfrm>
          <a:prstGeom prst="rect">
            <a:avLst/>
          </a:prstGeom>
          <a:noFill/>
        </p:spPr>
        <p:txBody>
          <a:bodyPr wrap="square" rtlCol="0">
            <a:spAutoFit/>
          </a:bodyPr>
          <a:lstStyle/>
          <a:p>
            <a:r>
              <a:rPr lang="en-GB" dirty="0"/>
              <a:t>w</a:t>
            </a:r>
            <a:r>
              <a:rPr lang="en-GB" sz="900" dirty="0"/>
              <a:t>2</a:t>
            </a:r>
            <a:endParaRPr lang="en-GB" dirty="0"/>
          </a:p>
        </p:txBody>
      </p:sp>
    </p:spTree>
    <p:extLst>
      <p:ext uri="{BB962C8B-B14F-4D97-AF65-F5344CB8AC3E}">
        <p14:creationId xmlns:p14="http://schemas.microsoft.com/office/powerpoint/2010/main" val="1559124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the multi-layer perceptron</a:t>
            </a:r>
          </a:p>
        </p:txBody>
      </p:sp>
      <p:grpSp>
        <p:nvGrpSpPr>
          <p:cNvPr id="28" name="!!perceptron">
            <a:extLst>
              <a:ext uri="{FF2B5EF4-FFF2-40B4-BE49-F238E27FC236}">
                <a16:creationId xmlns:a16="http://schemas.microsoft.com/office/drawing/2014/main" id="{DC3E4A3D-E306-4324-9FFA-B189551915AC}"/>
              </a:ext>
            </a:extLst>
          </p:cNvPr>
          <p:cNvGrpSpPr/>
          <p:nvPr/>
        </p:nvGrpSpPr>
        <p:grpSpPr>
          <a:xfrm>
            <a:off x="1598666" y="2269066"/>
            <a:ext cx="4497334" cy="3129939"/>
            <a:chOff x="7634319" y="2530408"/>
            <a:chExt cx="3430535" cy="2393570"/>
          </a:xfrm>
        </p:grpSpPr>
        <p:sp>
          <p:nvSpPr>
            <p:cNvPr id="4" name="Ovale 3">
              <a:extLst>
                <a:ext uri="{FF2B5EF4-FFF2-40B4-BE49-F238E27FC236}">
                  <a16:creationId xmlns:a16="http://schemas.microsoft.com/office/drawing/2014/main" id="{28034CBA-A05C-420E-93EE-5B748E420204}"/>
                </a:ext>
              </a:extLst>
            </p:cNvPr>
            <p:cNvSpPr/>
            <p:nvPr/>
          </p:nvSpPr>
          <p:spPr>
            <a:xfrm>
              <a:off x="7634319" y="2530408"/>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e 4">
              <a:extLst>
                <a:ext uri="{FF2B5EF4-FFF2-40B4-BE49-F238E27FC236}">
                  <a16:creationId xmlns:a16="http://schemas.microsoft.com/office/drawing/2014/main" id="{683CF90D-87BF-44D3-AFEB-B8BBE8B7C4E3}"/>
                </a:ext>
              </a:extLst>
            </p:cNvPr>
            <p:cNvSpPr/>
            <p:nvPr/>
          </p:nvSpPr>
          <p:spPr>
            <a:xfrm>
              <a:off x="7634319" y="3032144"/>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86B535F0-9D3F-4CB4-919C-A8E4DD27E30B}"/>
                </a:ext>
              </a:extLst>
            </p:cNvPr>
            <p:cNvSpPr/>
            <p:nvPr/>
          </p:nvSpPr>
          <p:spPr>
            <a:xfrm>
              <a:off x="7634319" y="3533880"/>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B2C86816-907E-49A0-86B5-AF8FEBA0DC36}"/>
                </a:ext>
              </a:extLst>
            </p:cNvPr>
            <p:cNvSpPr/>
            <p:nvPr/>
          </p:nvSpPr>
          <p:spPr>
            <a:xfrm>
              <a:off x="7634319" y="4035616"/>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D4AC3515-E473-4D2C-8A2F-F8BFD017F5B0}"/>
                </a:ext>
              </a:extLst>
            </p:cNvPr>
            <p:cNvSpPr/>
            <p:nvPr/>
          </p:nvSpPr>
          <p:spPr>
            <a:xfrm>
              <a:off x="7634319" y="4537352"/>
              <a:ext cx="386626" cy="38662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E7D5DCC5-E0E7-4B0D-9216-695F50217BD4}"/>
                </a:ext>
              </a:extLst>
            </p:cNvPr>
            <p:cNvSpPr/>
            <p:nvPr/>
          </p:nvSpPr>
          <p:spPr>
            <a:xfrm>
              <a:off x="9492781" y="3533880"/>
              <a:ext cx="386626" cy="38662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1AF89A8D-A579-47C1-BC0B-C901AB33B6CB}"/>
                </a:ext>
              </a:extLst>
            </p:cNvPr>
            <p:cNvCxnSpPr>
              <a:stCxn id="4" idx="6"/>
              <a:endCxn id="9" idx="2"/>
            </p:cNvCxnSpPr>
            <p:nvPr/>
          </p:nvCxnSpPr>
          <p:spPr>
            <a:xfrm>
              <a:off x="8020945" y="2723721"/>
              <a:ext cx="1471836" cy="100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11871DE0-0818-4A6E-B4F1-72DCC388EF2D}"/>
                </a:ext>
              </a:extLst>
            </p:cNvPr>
            <p:cNvCxnSpPr>
              <a:stCxn id="5" idx="6"/>
              <a:endCxn id="9" idx="2"/>
            </p:cNvCxnSpPr>
            <p:nvPr/>
          </p:nvCxnSpPr>
          <p:spPr>
            <a:xfrm>
              <a:off x="8020945" y="3225457"/>
              <a:ext cx="1471836" cy="50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8C297A8-07BD-4732-A6FE-59ACB3232781}"/>
                </a:ext>
              </a:extLst>
            </p:cNvPr>
            <p:cNvCxnSpPr>
              <a:stCxn id="6" idx="6"/>
              <a:endCxn id="9" idx="2"/>
            </p:cNvCxnSpPr>
            <p:nvPr/>
          </p:nvCxnSpPr>
          <p:spPr>
            <a:xfrm>
              <a:off x="8020945" y="3727193"/>
              <a:ext cx="14718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C90FC410-2B67-4F06-BC4C-610928D2B451}"/>
                </a:ext>
              </a:extLst>
            </p:cNvPr>
            <p:cNvCxnSpPr>
              <a:stCxn id="7" idx="6"/>
              <a:endCxn id="9" idx="2"/>
            </p:cNvCxnSpPr>
            <p:nvPr/>
          </p:nvCxnSpPr>
          <p:spPr>
            <a:xfrm flipV="1">
              <a:off x="8020945" y="3727193"/>
              <a:ext cx="1471836" cy="50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E98E5982-0989-455A-9046-2E3C346299E2}"/>
                </a:ext>
              </a:extLst>
            </p:cNvPr>
            <p:cNvCxnSpPr>
              <a:stCxn id="8" idx="6"/>
              <a:endCxn id="9" idx="2"/>
            </p:cNvCxnSpPr>
            <p:nvPr/>
          </p:nvCxnSpPr>
          <p:spPr>
            <a:xfrm flipV="1">
              <a:off x="8020945" y="3727193"/>
              <a:ext cx="1471836" cy="100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8603B142-E5FB-4E3D-A7F4-15835BB84971}"/>
                </a:ext>
              </a:extLst>
            </p:cNvPr>
            <p:cNvCxnSpPr>
              <a:stCxn id="9" idx="6"/>
            </p:cNvCxnSpPr>
            <p:nvPr/>
          </p:nvCxnSpPr>
          <p:spPr>
            <a:xfrm>
              <a:off x="9879407" y="3727193"/>
              <a:ext cx="1185447" cy="0"/>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CasellaDiTesto 13">
            <a:extLst>
              <a:ext uri="{FF2B5EF4-FFF2-40B4-BE49-F238E27FC236}">
                <a16:creationId xmlns:a16="http://schemas.microsoft.com/office/drawing/2014/main" id="{BE899FC8-D86F-4540-920E-0CE6621A1E81}"/>
              </a:ext>
            </a:extLst>
          </p:cNvPr>
          <p:cNvSpPr txBox="1"/>
          <p:nvPr/>
        </p:nvSpPr>
        <p:spPr>
          <a:xfrm>
            <a:off x="1227663" y="2337184"/>
            <a:ext cx="441858" cy="369332"/>
          </a:xfrm>
          <a:prstGeom prst="rect">
            <a:avLst/>
          </a:prstGeom>
          <a:noFill/>
        </p:spPr>
        <p:txBody>
          <a:bodyPr wrap="square" rtlCol="0">
            <a:spAutoFit/>
          </a:bodyPr>
          <a:lstStyle/>
          <a:p>
            <a:r>
              <a:rPr lang="en-GB" dirty="0"/>
              <a:t>x</a:t>
            </a:r>
            <a:r>
              <a:rPr lang="en-GB" sz="1000" dirty="0"/>
              <a:t>1</a:t>
            </a:r>
            <a:endParaRPr lang="en-GB" dirty="0"/>
          </a:p>
        </p:txBody>
      </p:sp>
      <p:sp>
        <p:nvSpPr>
          <p:cNvPr id="20" name="CasellaDiTesto 19">
            <a:extLst>
              <a:ext uri="{FF2B5EF4-FFF2-40B4-BE49-F238E27FC236}">
                <a16:creationId xmlns:a16="http://schemas.microsoft.com/office/drawing/2014/main" id="{AF5AA0CE-C70F-49FA-BDF7-B54BF4B89880}"/>
              </a:ext>
            </a:extLst>
          </p:cNvPr>
          <p:cNvSpPr txBox="1"/>
          <p:nvPr/>
        </p:nvSpPr>
        <p:spPr>
          <a:xfrm>
            <a:off x="1233519" y="3653266"/>
            <a:ext cx="441858" cy="369332"/>
          </a:xfrm>
          <a:prstGeom prst="rect">
            <a:avLst/>
          </a:prstGeom>
          <a:noFill/>
        </p:spPr>
        <p:txBody>
          <a:bodyPr wrap="square" rtlCol="0">
            <a:spAutoFit/>
          </a:bodyPr>
          <a:lstStyle/>
          <a:p>
            <a:r>
              <a:rPr lang="en-GB" dirty="0"/>
              <a:t>x</a:t>
            </a:r>
            <a:r>
              <a:rPr lang="en-GB" sz="1000" dirty="0"/>
              <a:t>3</a:t>
            </a:r>
            <a:endParaRPr lang="en-GB" dirty="0"/>
          </a:p>
        </p:txBody>
      </p:sp>
      <p:sp>
        <p:nvSpPr>
          <p:cNvPr id="21" name="CasellaDiTesto 20">
            <a:extLst>
              <a:ext uri="{FF2B5EF4-FFF2-40B4-BE49-F238E27FC236}">
                <a16:creationId xmlns:a16="http://schemas.microsoft.com/office/drawing/2014/main" id="{664E2960-7C42-4169-9E50-3D7786FEBC47}"/>
              </a:ext>
            </a:extLst>
          </p:cNvPr>
          <p:cNvSpPr txBox="1"/>
          <p:nvPr/>
        </p:nvSpPr>
        <p:spPr>
          <a:xfrm>
            <a:off x="1233519" y="4957656"/>
            <a:ext cx="441858" cy="369332"/>
          </a:xfrm>
          <a:prstGeom prst="rect">
            <a:avLst/>
          </a:prstGeom>
          <a:noFill/>
        </p:spPr>
        <p:txBody>
          <a:bodyPr wrap="square" rtlCol="0">
            <a:spAutoFit/>
          </a:bodyPr>
          <a:lstStyle/>
          <a:p>
            <a:r>
              <a:rPr lang="en-GB" dirty="0"/>
              <a:t>x</a:t>
            </a:r>
            <a:r>
              <a:rPr lang="en-GB" sz="1000" dirty="0"/>
              <a:t>5</a:t>
            </a:r>
            <a:endParaRPr lang="en-GB" dirty="0"/>
          </a:p>
        </p:txBody>
      </p:sp>
      <p:sp>
        <p:nvSpPr>
          <p:cNvPr id="22" name="CasellaDiTesto 21">
            <a:extLst>
              <a:ext uri="{FF2B5EF4-FFF2-40B4-BE49-F238E27FC236}">
                <a16:creationId xmlns:a16="http://schemas.microsoft.com/office/drawing/2014/main" id="{AAD9D11D-8FA1-4E7B-A3CB-F50C0C984029}"/>
              </a:ext>
            </a:extLst>
          </p:cNvPr>
          <p:cNvSpPr txBox="1"/>
          <p:nvPr/>
        </p:nvSpPr>
        <p:spPr>
          <a:xfrm>
            <a:off x="1227663" y="4305461"/>
            <a:ext cx="441858" cy="369332"/>
          </a:xfrm>
          <a:prstGeom prst="rect">
            <a:avLst/>
          </a:prstGeom>
          <a:noFill/>
        </p:spPr>
        <p:txBody>
          <a:bodyPr wrap="square" rtlCol="0">
            <a:spAutoFit/>
          </a:bodyPr>
          <a:lstStyle/>
          <a:p>
            <a:r>
              <a:rPr lang="en-GB" dirty="0"/>
              <a:t>x</a:t>
            </a:r>
            <a:r>
              <a:rPr lang="en-GB" sz="1000" dirty="0"/>
              <a:t>4</a:t>
            </a:r>
            <a:endParaRPr lang="en-GB" dirty="0"/>
          </a:p>
        </p:txBody>
      </p:sp>
      <p:sp>
        <p:nvSpPr>
          <p:cNvPr id="24" name="CasellaDiTesto 23">
            <a:extLst>
              <a:ext uri="{FF2B5EF4-FFF2-40B4-BE49-F238E27FC236}">
                <a16:creationId xmlns:a16="http://schemas.microsoft.com/office/drawing/2014/main" id="{BA8A2696-FE8F-44A4-995D-0B88501D95E6}"/>
              </a:ext>
            </a:extLst>
          </p:cNvPr>
          <p:cNvSpPr txBox="1"/>
          <p:nvPr/>
        </p:nvSpPr>
        <p:spPr>
          <a:xfrm>
            <a:off x="1233519" y="2990284"/>
            <a:ext cx="441858" cy="369332"/>
          </a:xfrm>
          <a:prstGeom prst="rect">
            <a:avLst/>
          </a:prstGeom>
          <a:noFill/>
        </p:spPr>
        <p:txBody>
          <a:bodyPr wrap="square" rtlCol="0">
            <a:spAutoFit/>
          </a:bodyPr>
          <a:lstStyle/>
          <a:p>
            <a:r>
              <a:rPr lang="en-GB" dirty="0"/>
              <a:t>x</a:t>
            </a:r>
            <a:r>
              <a:rPr lang="en-GB" sz="1000" dirty="0"/>
              <a:t>2</a:t>
            </a:r>
            <a:endParaRPr lang="en-GB" dirty="0"/>
          </a:p>
        </p:txBody>
      </p:sp>
      <p:sp>
        <p:nvSpPr>
          <p:cNvPr id="26" name="CasellaDiTesto 25">
            <a:extLst>
              <a:ext uri="{FF2B5EF4-FFF2-40B4-BE49-F238E27FC236}">
                <a16:creationId xmlns:a16="http://schemas.microsoft.com/office/drawing/2014/main" id="{5303AF78-138C-48B7-B12A-3E6E0C739489}"/>
              </a:ext>
            </a:extLst>
          </p:cNvPr>
          <p:cNvSpPr txBox="1"/>
          <p:nvPr/>
        </p:nvSpPr>
        <p:spPr>
          <a:xfrm>
            <a:off x="2535667" y="2525838"/>
            <a:ext cx="441858" cy="369332"/>
          </a:xfrm>
          <a:prstGeom prst="rect">
            <a:avLst/>
          </a:prstGeom>
          <a:noFill/>
        </p:spPr>
        <p:txBody>
          <a:bodyPr wrap="square" rtlCol="0">
            <a:spAutoFit/>
          </a:bodyPr>
          <a:lstStyle/>
          <a:p>
            <a:r>
              <a:rPr lang="en-GB" dirty="0"/>
              <a:t>w</a:t>
            </a:r>
            <a:r>
              <a:rPr lang="en-GB" sz="900" dirty="0"/>
              <a:t>1</a:t>
            </a:r>
            <a:endParaRPr lang="en-GB" dirty="0"/>
          </a:p>
        </p:txBody>
      </p:sp>
      <p:sp>
        <p:nvSpPr>
          <p:cNvPr id="29" name="CasellaDiTesto 28">
            <a:extLst>
              <a:ext uri="{FF2B5EF4-FFF2-40B4-BE49-F238E27FC236}">
                <a16:creationId xmlns:a16="http://schemas.microsoft.com/office/drawing/2014/main" id="{66F90ACD-CBFA-4676-802B-FFB73A9FC517}"/>
              </a:ext>
            </a:extLst>
          </p:cNvPr>
          <p:cNvSpPr txBox="1"/>
          <p:nvPr/>
        </p:nvSpPr>
        <p:spPr>
          <a:xfrm>
            <a:off x="2535667" y="3057809"/>
            <a:ext cx="441858" cy="369332"/>
          </a:xfrm>
          <a:prstGeom prst="rect">
            <a:avLst/>
          </a:prstGeom>
          <a:noFill/>
        </p:spPr>
        <p:txBody>
          <a:bodyPr wrap="square" rtlCol="0">
            <a:spAutoFit/>
          </a:bodyPr>
          <a:lstStyle/>
          <a:p>
            <a:r>
              <a:rPr lang="en-GB" dirty="0"/>
              <a:t>w</a:t>
            </a:r>
            <a:r>
              <a:rPr lang="en-GB" sz="900" dirty="0"/>
              <a:t>2</a:t>
            </a:r>
            <a:endParaRPr lang="en-GB" dirty="0"/>
          </a:p>
        </p:txBody>
      </p:sp>
      <p:sp>
        <p:nvSpPr>
          <p:cNvPr id="30" name="CasellaDiTesto 29">
            <a:extLst>
              <a:ext uri="{FF2B5EF4-FFF2-40B4-BE49-F238E27FC236}">
                <a16:creationId xmlns:a16="http://schemas.microsoft.com/office/drawing/2014/main" id="{37A8E955-2BB2-4A1B-94FD-71C00ED6309A}"/>
              </a:ext>
            </a:extLst>
          </p:cNvPr>
          <p:cNvSpPr txBox="1"/>
          <p:nvPr/>
        </p:nvSpPr>
        <p:spPr>
          <a:xfrm>
            <a:off x="2535667" y="3537640"/>
            <a:ext cx="441858" cy="369332"/>
          </a:xfrm>
          <a:prstGeom prst="rect">
            <a:avLst/>
          </a:prstGeom>
          <a:noFill/>
        </p:spPr>
        <p:txBody>
          <a:bodyPr wrap="square" rtlCol="0">
            <a:spAutoFit/>
          </a:bodyPr>
          <a:lstStyle/>
          <a:p>
            <a:r>
              <a:rPr lang="en-GB" dirty="0"/>
              <a:t>w</a:t>
            </a:r>
            <a:r>
              <a:rPr lang="en-GB" sz="900" dirty="0"/>
              <a:t>3</a:t>
            </a:r>
            <a:endParaRPr lang="en-GB" dirty="0"/>
          </a:p>
        </p:txBody>
      </p:sp>
      <p:sp>
        <p:nvSpPr>
          <p:cNvPr id="31" name="CasellaDiTesto 30">
            <a:extLst>
              <a:ext uri="{FF2B5EF4-FFF2-40B4-BE49-F238E27FC236}">
                <a16:creationId xmlns:a16="http://schemas.microsoft.com/office/drawing/2014/main" id="{02F3A400-7FC6-45D9-9C4D-257FAE6AFC74}"/>
              </a:ext>
            </a:extLst>
          </p:cNvPr>
          <p:cNvSpPr txBox="1"/>
          <p:nvPr/>
        </p:nvSpPr>
        <p:spPr>
          <a:xfrm>
            <a:off x="2533720" y="4235040"/>
            <a:ext cx="441858" cy="369332"/>
          </a:xfrm>
          <a:prstGeom prst="rect">
            <a:avLst/>
          </a:prstGeom>
          <a:noFill/>
        </p:spPr>
        <p:txBody>
          <a:bodyPr wrap="square" rtlCol="0">
            <a:spAutoFit/>
          </a:bodyPr>
          <a:lstStyle/>
          <a:p>
            <a:r>
              <a:rPr lang="en-GB" dirty="0"/>
              <a:t>w</a:t>
            </a:r>
            <a:r>
              <a:rPr lang="en-GB" sz="900" dirty="0"/>
              <a:t>4</a:t>
            </a:r>
            <a:endParaRPr lang="en-GB" dirty="0"/>
          </a:p>
        </p:txBody>
      </p:sp>
      <p:sp>
        <p:nvSpPr>
          <p:cNvPr id="32" name="CasellaDiTesto 31">
            <a:extLst>
              <a:ext uri="{FF2B5EF4-FFF2-40B4-BE49-F238E27FC236}">
                <a16:creationId xmlns:a16="http://schemas.microsoft.com/office/drawing/2014/main" id="{BBFB5280-D92F-4051-AA29-CE0B11D2FF19}"/>
              </a:ext>
            </a:extLst>
          </p:cNvPr>
          <p:cNvSpPr txBox="1"/>
          <p:nvPr/>
        </p:nvSpPr>
        <p:spPr>
          <a:xfrm>
            <a:off x="2535667" y="4718615"/>
            <a:ext cx="441858" cy="369332"/>
          </a:xfrm>
          <a:prstGeom prst="rect">
            <a:avLst/>
          </a:prstGeom>
          <a:noFill/>
        </p:spPr>
        <p:txBody>
          <a:bodyPr wrap="square" rtlCol="0">
            <a:spAutoFit/>
          </a:bodyPr>
          <a:lstStyle/>
          <a:p>
            <a:r>
              <a:rPr lang="en-GB" dirty="0"/>
              <a:t>w</a:t>
            </a:r>
            <a:r>
              <a:rPr lang="en-GB" sz="900" dirty="0"/>
              <a:t>5</a:t>
            </a:r>
            <a:endParaRPr lang="en-GB" dirty="0"/>
          </a:p>
        </p:txBody>
      </p:sp>
      <p:sp>
        <p:nvSpPr>
          <p:cNvPr id="10" name="CasellaDiTesto 9">
            <a:extLst>
              <a:ext uri="{FF2B5EF4-FFF2-40B4-BE49-F238E27FC236}">
                <a16:creationId xmlns:a16="http://schemas.microsoft.com/office/drawing/2014/main" id="{66F0292C-16C2-4804-BED2-0BA49BC1A59E}"/>
              </a:ext>
            </a:extLst>
          </p:cNvPr>
          <p:cNvSpPr txBox="1"/>
          <p:nvPr/>
        </p:nvSpPr>
        <p:spPr>
          <a:xfrm>
            <a:off x="6652413" y="2198684"/>
            <a:ext cx="4701387" cy="3139321"/>
          </a:xfrm>
          <a:prstGeom prst="rect">
            <a:avLst/>
          </a:prstGeom>
          <a:noFill/>
        </p:spPr>
        <p:txBody>
          <a:bodyPr wrap="square" rtlCol="0">
            <a:spAutoFit/>
          </a:bodyPr>
          <a:lstStyle/>
          <a:p>
            <a:r>
              <a:rPr lang="en-GB" dirty="0"/>
              <a:t>As we said, the perceptron was not sophisticated enough to solve complex problems.</a:t>
            </a:r>
          </a:p>
          <a:p>
            <a:r>
              <a:rPr lang="en-GB" dirty="0"/>
              <a:t>However, it was found that perceptrons with more than one layer, called </a:t>
            </a:r>
            <a:r>
              <a:rPr lang="en-GB" b="1" dirty="0"/>
              <a:t>multi-layer perceptron </a:t>
            </a:r>
            <a:r>
              <a:rPr lang="en-GB" dirty="0"/>
              <a:t>had a greater processing power and were thus able to learn more complex patterns.</a:t>
            </a:r>
          </a:p>
          <a:p>
            <a:endParaRPr lang="en-GB" dirty="0"/>
          </a:p>
          <a:p>
            <a:r>
              <a:rPr lang="en-GB" dirty="0"/>
              <a:t>Actually, the </a:t>
            </a:r>
            <a:r>
              <a:rPr lang="en-GB" b="1" dirty="0"/>
              <a:t>universal approximation theorem </a:t>
            </a:r>
            <a:r>
              <a:rPr lang="en-GB" dirty="0"/>
              <a:t>states that a multi-layer perceptron is able to approximate</a:t>
            </a:r>
            <a:r>
              <a:rPr lang="en-GB" i="1" dirty="0"/>
              <a:t> every possible continuous function</a:t>
            </a:r>
            <a:r>
              <a:rPr lang="en-GB" dirty="0"/>
              <a:t>!</a:t>
            </a:r>
          </a:p>
        </p:txBody>
      </p:sp>
      <p:sp>
        <p:nvSpPr>
          <p:cNvPr id="36" name="CasellaDiTesto 35">
            <a:extLst>
              <a:ext uri="{FF2B5EF4-FFF2-40B4-BE49-F238E27FC236}">
                <a16:creationId xmlns:a16="http://schemas.microsoft.com/office/drawing/2014/main" id="{BF1119EC-68D3-4C3A-B6B1-5DE9A887210B}"/>
              </a:ext>
            </a:extLst>
          </p:cNvPr>
          <p:cNvSpPr txBox="1"/>
          <p:nvPr/>
        </p:nvSpPr>
        <p:spPr>
          <a:xfrm>
            <a:off x="3532378" y="5399005"/>
            <a:ext cx="3120422" cy="369332"/>
          </a:xfrm>
          <a:prstGeom prst="rect">
            <a:avLst/>
          </a:prstGeom>
          <a:noFill/>
        </p:spPr>
        <p:txBody>
          <a:bodyPr wrap="square" rtlCol="0">
            <a:spAutoFit/>
          </a:bodyPr>
          <a:lstStyle/>
          <a:p>
            <a:r>
              <a:rPr lang="en-GB" dirty="0"/>
              <a:t>f(</a:t>
            </a:r>
            <a:r>
              <a:rPr lang="en-GB" b="1" dirty="0"/>
              <a:t>x</a:t>
            </a:r>
            <a:r>
              <a:rPr lang="en-GB" dirty="0"/>
              <a:t>) = x</a:t>
            </a:r>
            <a:r>
              <a:rPr lang="en-GB" sz="1000" dirty="0"/>
              <a:t>1 </a:t>
            </a:r>
            <a:r>
              <a:rPr lang="en-GB" dirty="0"/>
              <a:t>w</a:t>
            </a:r>
            <a:r>
              <a:rPr lang="en-GB" sz="900" dirty="0"/>
              <a:t>1 </a:t>
            </a:r>
            <a:r>
              <a:rPr lang="en-GB" dirty="0"/>
              <a:t>+ x</a:t>
            </a:r>
            <a:r>
              <a:rPr lang="en-GB" sz="1000" dirty="0"/>
              <a:t>2 </a:t>
            </a:r>
            <a:r>
              <a:rPr lang="en-GB" dirty="0"/>
              <a:t>w</a:t>
            </a:r>
            <a:r>
              <a:rPr lang="en-GB" sz="900" dirty="0"/>
              <a:t>2 </a:t>
            </a:r>
            <a:r>
              <a:rPr lang="en-GB" dirty="0"/>
              <a:t>+ … + x</a:t>
            </a:r>
            <a:r>
              <a:rPr lang="en-GB" sz="1000" dirty="0"/>
              <a:t>5 </a:t>
            </a:r>
            <a:r>
              <a:rPr lang="en-GB" dirty="0"/>
              <a:t>w</a:t>
            </a:r>
            <a:r>
              <a:rPr lang="en-GB" sz="1000" dirty="0"/>
              <a:t>5 </a:t>
            </a:r>
            <a:r>
              <a:rPr lang="en-GB" dirty="0"/>
              <a:t>+ b</a:t>
            </a:r>
            <a:r>
              <a:rPr lang="en-GB" sz="1000" dirty="0"/>
              <a:t> </a:t>
            </a:r>
            <a:r>
              <a:rPr lang="en-GB" dirty="0"/>
              <a:t>   </a:t>
            </a:r>
          </a:p>
        </p:txBody>
      </p:sp>
      <p:sp>
        <p:nvSpPr>
          <p:cNvPr id="38" name="CasellaDiTesto 37">
            <a:extLst>
              <a:ext uri="{FF2B5EF4-FFF2-40B4-BE49-F238E27FC236}">
                <a16:creationId xmlns:a16="http://schemas.microsoft.com/office/drawing/2014/main" id="{6139E11F-F4AC-4886-A955-8F02B5D518A6}"/>
              </a:ext>
            </a:extLst>
          </p:cNvPr>
          <p:cNvSpPr txBox="1"/>
          <p:nvPr/>
        </p:nvSpPr>
        <p:spPr>
          <a:xfrm>
            <a:off x="4839161" y="3834035"/>
            <a:ext cx="506856" cy="369332"/>
          </a:xfrm>
          <a:prstGeom prst="rect">
            <a:avLst/>
          </a:prstGeom>
          <a:noFill/>
        </p:spPr>
        <p:txBody>
          <a:bodyPr wrap="square">
            <a:spAutoFit/>
          </a:bodyPr>
          <a:lstStyle/>
          <a:p>
            <a:r>
              <a:rPr lang="en-GB" dirty="0"/>
              <a:t>f(</a:t>
            </a:r>
            <a:r>
              <a:rPr lang="en-GB" b="1" dirty="0"/>
              <a:t>x</a:t>
            </a:r>
            <a:r>
              <a:rPr lang="en-GB" dirty="0"/>
              <a:t>) </a:t>
            </a:r>
          </a:p>
        </p:txBody>
      </p:sp>
      <p:cxnSp>
        <p:nvCxnSpPr>
          <p:cNvPr id="39" name="Connettore 2 38">
            <a:extLst>
              <a:ext uri="{FF2B5EF4-FFF2-40B4-BE49-F238E27FC236}">
                <a16:creationId xmlns:a16="http://schemas.microsoft.com/office/drawing/2014/main" id="{F40EAB16-79CC-4332-87AF-F9A76E651443}"/>
              </a:ext>
            </a:extLst>
          </p:cNvPr>
          <p:cNvCxnSpPr>
            <a:stCxn id="38" idx="2"/>
            <a:endCxn id="36" idx="0"/>
          </p:cNvCxnSpPr>
          <p:nvPr/>
        </p:nvCxnSpPr>
        <p:spPr>
          <a:xfrm>
            <a:off x="5092589" y="4203367"/>
            <a:ext cx="0" cy="1195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225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1439DA-467B-4EA8-8626-705FE1C15191}"/>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a:t>Lecture outline</a:t>
            </a:r>
          </a:p>
        </p:txBody>
      </p:sp>
      <p:sp>
        <p:nvSpPr>
          <p:cNvPr id="89" name="CasellaDiTesto 2">
            <a:extLst>
              <a:ext uri="{FF2B5EF4-FFF2-40B4-BE49-F238E27FC236}">
                <a16:creationId xmlns:a16="http://schemas.microsoft.com/office/drawing/2014/main" id="{1588B594-1530-4108-A5C2-947745887CD9}"/>
              </a:ext>
            </a:extLst>
          </p:cNvPr>
          <p:cNvSpPr txBox="1"/>
          <p:nvPr/>
        </p:nvSpPr>
        <p:spPr>
          <a:xfrm>
            <a:off x="4965430" y="2824349"/>
            <a:ext cx="6586489" cy="2822368"/>
          </a:xfrm>
          <a:prstGeom prst="rect">
            <a:avLst/>
          </a:prstGeom>
        </p:spPr>
        <p:txBody>
          <a:bodyPr vert="horz" lIns="91440" tIns="45720" rIns="91440" bIns="45720" rtlCol="0">
            <a:normAutofit/>
          </a:bodyPr>
          <a:lstStyle/>
          <a:p>
            <a:pPr marL="800100" indent="-457200">
              <a:lnSpc>
                <a:spcPct val="150000"/>
              </a:lnSpc>
              <a:spcAft>
                <a:spcPts val="600"/>
              </a:spcAft>
              <a:buFont typeface="+mj-lt"/>
              <a:buAutoNum type="arabicPeriod"/>
            </a:pPr>
            <a:r>
              <a:rPr lang="en-US" sz="2400" dirty="0"/>
              <a:t>The problem of image segmentation</a:t>
            </a:r>
          </a:p>
          <a:p>
            <a:pPr marL="800100" indent="-457200">
              <a:lnSpc>
                <a:spcPct val="150000"/>
              </a:lnSpc>
              <a:spcAft>
                <a:spcPts val="600"/>
              </a:spcAft>
              <a:buFont typeface="+mj-lt"/>
              <a:buAutoNum type="arabicPeriod"/>
            </a:pPr>
            <a:r>
              <a:rPr lang="en-US" sz="2400" dirty="0"/>
              <a:t>Introduction to Neural Networks</a:t>
            </a:r>
          </a:p>
          <a:p>
            <a:pPr marL="800100" indent="-457200">
              <a:lnSpc>
                <a:spcPct val="150000"/>
              </a:lnSpc>
              <a:spcAft>
                <a:spcPts val="600"/>
              </a:spcAft>
              <a:buFont typeface="+mj-lt"/>
              <a:buAutoNum type="arabicPeriod"/>
            </a:pPr>
            <a:r>
              <a:rPr lang="en-US" sz="2400" dirty="0"/>
              <a:t>Neural Networks for Computer Vision</a:t>
            </a:r>
          </a:p>
          <a:p>
            <a:pPr marL="800100" indent="-457200">
              <a:lnSpc>
                <a:spcPct val="150000"/>
              </a:lnSpc>
              <a:spcAft>
                <a:spcPts val="600"/>
              </a:spcAft>
              <a:buFont typeface="+mj-lt"/>
              <a:buAutoNum type="arabicPeriod"/>
            </a:pPr>
            <a:r>
              <a:rPr lang="en-US" sz="2400" dirty="0"/>
              <a:t>Histopathological image segmentation</a:t>
            </a:r>
          </a:p>
        </p:txBody>
      </p:sp>
      <p:pic>
        <p:nvPicPr>
          <p:cNvPr id="25" name="Immagine 24">
            <a:extLst>
              <a:ext uri="{FF2B5EF4-FFF2-40B4-BE49-F238E27FC236}">
                <a16:creationId xmlns:a16="http://schemas.microsoft.com/office/drawing/2014/main" id="{91631B68-3AEF-41DC-AAC2-10292F76BD30}"/>
              </a:ext>
            </a:extLst>
          </p:cNvPr>
          <p:cNvPicPr>
            <a:picLocks noChangeAspect="1"/>
          </p:cNvPicPr>
          <p:nvPr/>
        </p:nvPicPr>
        <p:blipFill rotWithShape="1">
          <a:blip r:embed="rId2">
            <a:extLst>
              <a:ext uri="{28A0092B-C50C-407E-A947-70E740481C1C}">
                <a14:useLocalDpi xmlns:a14="http://schemas.microsoft.com/office/drawing/2010/main" val="0"/>
              </a:ext>
            </a:extLst>
          </a:blip>
          <a:srcRect l="33099" r="23979"/>
          <a:stretch/>
        </p:blipFill>
        <p:spPr>
          <a:xfrm>
            <a:off x="0" y="10"/>
            <a:ext cx="4635571" cy="6857990"/>
          </a:xfrm>
          <a:prstGeom prst="rect">
            <a:avLst/>
          </a:prstGeom>
          <a:effectLst/>
        </p:spPr>
      </p:pic>
      <p:cxnSp>
        <p:nvCxnSpPr>
          <p:cNvPr id="62" name="Straight Connector 6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BDB2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399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the multi-layer perceptron</a:t>
            </a:r>
          </a:p>
        </p:txBody>
      </p:sp>
      <p:grpSp>
        <p:nvGrpSpPr>
          <p:cNvPr id="123" name="!!perceptron">
            <a:extLst>
              <a:ext uri="{FF2B5EF4-FFF2-40B4-BE49-F238E27FC236}">
                <a16:creationId xmlns:a16="http://schemas.microsoft.com/office/drawing/2014/main" id="{5165648A-0E6B-4704-A7A6-8E89BAF7AE55}"/>
              </a:ext>
            </a:extLst>
          </p:cNvPr>
          <p:cNvGrpSpPr/>
          <p:nvPr/>
        </p:nvGrpSpPr>
        <p:grpSpPr>
          <a:xfrm>
            <a:off x="1445242" y="2493340"/>
            <a:ext cx="6207487" cy="2999197"/>
            <a:chOff x="1445243" y="2410215"/>
            <a:chExt cx="6925506" cy="3129939"/>
          </a:xfrm>
        </p:grpSpPr>
        <p:sp>
          <p:nvSpPr>
            <p:cNvPr id="4" name="Ovale 3">
              <a:extLst>
                <a:ext uri="{FF2B5EF4-FFF2-40B4-BE49-F238E27FC236}">
                  <a16:creationId xmlns:a16="http://schemas.microsoft.com/office/drawing/2014/main" id="{28034CBA-A05C-420E-93EE-5B748E420204}"/>
                </a:ext>
              </a:extLst>
            </p:cNvPr>
            <p:cNvSpPr/>
            <p:nvPr/>
          </p:nvSpPr>
          <p:spPr>
            <a:xfrm>
              <a:off x="1445243" y="2410215"/>
              <a:ext cx="506856" cy="50556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e 4">
              <a:extLst>
                <a:ext uri="{FF2B5EF4-FFF2-40B4-BE49-F238E27FC236}">
                  <a16:creationId xmlns:a16="http://schemas.microsoft.com/office/drawing/2014/main" id="{683CF90D-87BF-44D3-AFEB-B8BBE8B7C4E3}"/>
                </a:ext>
              </a:extLst>
            </p:cNvPr>
            <p:cNvSpPr/>
            <p:nvPr/>
          </p:nvSpPr>
          <p:spPr>
            <a:xfrm>
              <a:off x="1445243" y="3066307"/>
              <a:ext cx="506856" cy="50556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86B535F0-9D3F-4CB4-919C-A8E4DD27E30B}"/>
                </a:ext>
              </a:extLst>
            </p:cNvPr>
            <p:cNvSpPr/>
            <p:nvPr/>
          </p:nvSpPr>
          <p:spPr>
            <a:xfrm>
              <a:off x="1445243" y="3722400"/>
              <a:ext cx="506856" cy="50556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B2C86816-907E-49A0-86B5-AF8FEBA0DC36}"/>
                </a:ext>
              </a:extLst>
            </p:cNvPr>
            <p:cNvSpPr/>
            <p:nvPr/>
          </p:nvSpPr>
          <p:spPr>
            <a:xfrm>
              <a:off x="1445243" y="4378492"/>
              <a:ext cx="506856" cy="50556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D4AC3515-E473-4D2C-8A2F-F8BFD017F5B0}"/>
                </a:ext>
              </a:extLst>
            </p:cNvPr>
            <p:cNvSpPr/>
            <p:nvPr/>
          </p:nvSpPr>
          <p:spPr>
            <a:xfrm>
              <a:off x="1445243" y="5034585"/>
              <a:ext cx="506856" cy="50556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E7D5DCC5-E0E7-4B0D-9216-695F50217BD4}"/>
                </a:ext>
              </a:extLst>
            </p:cNvPr>
            <p:cNvSpPr/>
            <p:nvPr/>
          </p:nvSpPr>
          <p:spPr>
            <a:xfrm>
              <a:off x="3881634" y="2662999"/>
              <a:ext cx="506856" cy="505569"/>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1AF89A8D-A579-47C1-BC0B-C901AB33B6CB}"/>
                </a:ext>
              </a:extLst>
            </p:cNvPr>
            <p:cNvCxnSpPr>
              <a:stCxn id="4" idx="6"/>
              <a:endCxn id="9" idx="2"/>
            </p:cNvCxnSpPr>
            <p:nvPr/>
          </p:nvCxnSpPr>
          <p:spPr>
            <a:xfrm>
              <a:off x="1952099" y="2663000"/>
              <a:ext cx="1929535" cy="25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11871DE0-0818-4A6E-B4F1-72DCC388EF2D}"/>
                </a:ext>
              </a:extLst>
            </p:cNvPr>
            <p:cNvCxnSpPr>
              <a:stCxn id="5" idx="6"/>
              <a:endCxn id="9" idx="2"/>
            </p:cNvCxnSpPr>
            <p:nvPr/>
          </p:nvCxnSpPr>
          <p:spPr>
            <a:xfrm flipV="1">
              <a:off x="1952099" y="2915784"/>
              <a:ext cx="1929535" cy="403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8C297A8-07BD-4732-A6FE-59ACB3232781}"/>
                </a:ext>
              </a:extLst>
            </p:cNvPr>
            <p:cNvCxnSpPr>
              <a:stCxn id="6" idx="6"/>
              <a:endCxn id="9" idx="2"/>
            </p:cNvCxnSpPr>
            <p:nvPr/>
          </p:nvCxnSpPr>
          <p:spPr>
            <a:xfrm flipV="1">
              <a:off x="1952099" y="2915784"/>
              <a:ext cx="1929535" cy="1059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C90FC410-2B67-4F06-BC4C-610928D2B451}"/>
                </a:ext>
              </a:extLst>
            </p:cNvPr>
            <p:cNvCxnSpPr>
              <a:stCxn id="7" idx="6"/>
              <a:endCxn id="9" idx="2"/>
            </p:cNvCxnSpPr>
            <p:nvPr/>
          </p:nvCxnSpPr>
          <p:spPr>
            <a:xfrm flipV="1">
              <a:off x="1952099" y="2915784"/>
              <a:ext cx="1929535" cy="171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E98E5982-0989-455A-9046-2E3C346299E2}"/>
                </a:ext>
              </a:extLst>
            </p:cNvPr>
            <p:cNvCxnSpPr>
              <a:stCxn id="8" idx="6"/>
              <a:endCxn id="9" idx="2"/>
            </p:cNvCxnSpPr>
            <p:nvPr/>
          </p:nvCxnSpPr>
          <p:spPr>
            <a:xfrm flipV="1">
              <a:off x="1952099" y="2915784"/>
              <a:ext cx="1929535" cy="2371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e 40">
              <a:extLst>
                <a:ext uri="{FF2B5EF4-FFF2-40B4-BE49-F238E27FC236}">
                  <a16:creationId xmlns:a16="http://schemas.microsoft.com/office/drawing/2014/main" id="{80EEF7EE-339B-4B06-8CCA-D61CD2BEFA04}"/>
                </a:ext>
              </a:extLst>
            </p:cNvPr>
            <p:cNvSpPr/>
            <p:nvPr/>
          </p:nvSpPr>
          <p:spPr>
            <a:xfrm>
              <a:off x="3876094" y="3722399"/>
              <a:ext cx="506856" cy="505569"/>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e 41">
              <a:extLst>
                <a:ext uri="{FF2B5EF4-FFF2-40B4-BE49-F238E27FC236}">
                  <a16:creationId xmlns:a16="http://schemas.microsoft.com/office/drawing/2014/main" id="{0D4F75BF-D5DB-476A-88D1-9A4D5BE97529}"/>
                </a:ext>
              </a:extLst>
            </p:cNvPr>
            <p:cNvSpPr/>
            <p:nvPr/>
          </p:nvSpPr>
          <p:spPr>
            <a:xfrm>
              <a:off x="3876094" y="4781799"/>
              <a:ext cx="506856" cy="505569"/>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ttore 2 43">
              <a:extLst>
                <a:ext uri="{FF2B5EF4-FFF2-40B4-BE49-F238E27FC236}">
                  <a16:creationId xmlns:a16="http://schemas.microsoft.com/office/drawing/2014/main" id="{52C25461-EC56-487B-8C4C-E66B4B4315AC}"/>
                </a:ext>
              </a:extLst>
            </p:cNvPr>
            <p:cNvCxnSpPr>
              <a:stCxn id="4" idx="6"/>
              <a:endCxn id="41" idx="2"/>
            </p:cNvCxnSpPr>
            <p:nvPr/>
          </p:nvCxnSpPr>
          <p:spPr>
            <a:xfrm>
              <a:off x="1952099" y="2663000"/>
              <a:ext cx="1923995" cy="1312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a:extLst>
                <a:ext uri="{FF2B5EF4-FFF2-40B4-BE49-F238E27FC236}">
                  <a16:creationId xmlns:a16="http://schemas.microsoft.com/office/drawing/2014/main" id="{6CEBD3FE-A138-4157-8DAC-88FF5BFFD071}"/>
                </a:ext>
              </a:extLst>
            </p:cNvPr>
            <p:cNvCxnSpPr>
              <a:stCxn id="5" idx="6"/>
              <a:endCxn id="41" idx="2"/>
            </p:cNvCxnSpPr>
            <p:nvPr/>
          </p:nvCxnSpPr>
          <p:spPr>
            <a:xfrm>
              <a:off x="1952099" y="3319092"/>
              <a:ext cx="1923995" cy="656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ttore 2 48">
              <a:extLst>
                <a:ext uri="{FF2B5EF4-FFF2-40B4-BE49-F238E27FC236}">
                  <a16:creationId xmlns:a16="http://schemas.microsoft.com/office/drawing/2014/main" id="{D90ADA8C-61B7-4FDC-AEC6-E1FCB64D16BB}"/>
                </a:ext>
              </a:extLst>
            </p:cNvPr>
            <p:cNvCxnSpPr>
              <a:stCxn id="6" idx="6"/>
              <a:endCxn id="41" idx="2"/>
            </p:cNvCxnSpPr>
            <p:nvPr/>
          </p:nvCxnSpPr>
          <p:spPr>
            <a:xfrm flipV="1">
              <a:off x="1952099" y="3975184"/>
              <a:ext cx="19239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a:extLst>
                <a:ext uri="{FF2B5EF4-FFF2-40B4-BE49-F238E27FC236}">
                  <a16:creationId xmlns:a16="http://schemas.microsoft.com/office/drawing/2014/main" id="{5556BCB3-CC92-40F6-AD29-317B2BF2FF3B}"/>
                </a:ext>
              </a:extLst>
            </p:cNvPr>
            <p:cNvCxnSpPr>
              <a:stCxn id="7" idx="6"/>
              <a:endCxn id="41" idx="2"/>
            </p:cNvCxnSpPr>
            <p:nvPr/>
          </p:nvCxnSpPr>
          <p:spPr>
            <a:xfrm flipV="1">
              <a:off x="1952099" y="3975184"/>
              <a:ext cx="1923995" cy="656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ttore 2 52">
              <a:extLst>
                <a:ext uri="{FF2B5EF4-FFF2-40B4-BE49-F238E27FC236}">
                  <a16:creationId xmlns:a16="http://schemas.microsoft.com/office/drawing/2014/main" id="{D1FB90CB-B6E9-4E4A-901D-52190E9663FB}"/>
                </a:ext>
              </a:extLst>
            </p:cNvPr>
            <p:cNvCxnSpPr>
              <a:stCxn id="8" idx="6"/>
              <a:endCxn id="41" idx="1"/>
            </p:cNvCxnSpPr>
            <p:nvPr/>
          </p:nvCxnSpPr>
          <p:spPr>
            <a:xfrm flipV="1">
              <a:off x="1952099" y="3975184"/>
              <a:ext cx="1923995" cy="1312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ttore 2 54">
              <a:extLst>
                <a:ext uri="{FF2B5EF4-FFF2-40B4-BE49-F238E27FC236}">
                  <a16:creationId xmlns:a16="http://schemas.microsoft.com/office/drawing/2014/main" id="{E1D839F0-66A6-4A4D-8E54-EE0D189213DD}"/>
                </a:ext>
              </a:extLst>
            </p:cNvPr>
            <p:cNvCxnSpPr>
              <a:stCxn id="4" idx="6"/>
              <a:endCxn id="42" idx="2"/>
            </p:cNvCxnSpPr>
            <p:nvPr/>
          </p:nvCxnSpPr>
          <p:spPr>
            <a:xfrm>
              <a:off x="1952099" y="2663000"/>
              <a:ext cx="1923995" cy="237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8C57438F-56B9-4BFE-A646-3B7ACA65D8A3}"/>
                </a:ext>
              </a:extLst>
            </p:cNvPr>
            <p:cNvCxnSpPr>
              <a:stCxn id="5" idx="6"/>
              <a:endCxn id="42" idx="2"/>
            </p:cNvCxnSpPr>
            <p:nvPr/>
          </p:nvCxnSpPr>
          <p:spPr>
            <a:xfrm>
              <a:off x="1952099" y="3319092"/>
              <a:ext cx="1923995" cy="1715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ttore 2 58">
              <a:extLst>
                <a:ext uri="{FF2B5EF4-FFF2-40B4-BE49-F238E27FC236}">
                  <a16:creationId xmlns:a16="http://schemas.microsoft.com/office/drawing/2014/main" id="{F35AE3D6-2129-4D19-8767-FD35F18BB31D}"/>
                </a:ext>
              </a:extLst>
            </p:cNvPr>
            <p:cNvCxnSpPr>
              <a:stCxn id="6" idx="6"/>
              <a:endCxn id="42" idx="2"/>
            </p:cNvCxnSpPr>
            <p:nvPr/>
          </p:nvCxnSpPr>
          <p:spPr>
            <a:xfrm>
              <a:off x="1952099" y="3975185"/>
              <a:ext cx="1923995" cy="1059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ttore 2 60">
              <a:extLst>
                <a:ext uri="{FF2B5EF4-FFF2-40B4-BE49-F238E27FC236}">
                  <a16:creationId xmlns:a16="http://schemas.microsoft.com/office/drawing/2014/main" id="{C4D3E989-F605-4F2E-ADC0-BEB9FE03E37E}"/>
                </a:ext>
              </a:extLst>
            </p:cNvPr>
            <p:cNvCxnSpPr>
              <a:stCxn id="7" idx="6"/>
              <a:endCxn id="42" idx="2"/>
            </p:cNvCxnSpPr>
            <p:nvPr/>
          </p:nvCxnSpPr>
          <p:spPr>
            <a:xfrm>
              <a:off x="1952099" y="4631277"/>
              <a:ext cx="1923995" cy="403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a:extLst>
                <a:ext uri="{FF2B5EF4-FFF2-40B4-BE49-F238E27FC236}">
                  <a16:creationId xmlns:a16="http://schemas.microsoft.com/office/drawing/2014/main" id="{F960C328-812D-4ED2-95AC-D8E077BC611A}"/>
                </a:ext>
              </a:extLst>
            </p:cNvPr>
            <p:cNvCxnSpPr>
              <a:stCxn id="8" idx="6"/>
              <a:endCxn id="42" idx="2"/>
            </p:cNvCxnSpPr>
            <p:nvPr/>
          </p:nvCxnSpPr>
          <p:spPr>
            <a:xfrm flipV="1">
              <a:off x="1952099" y="5034584"/>
              <a:ext cx="1923995" cy="252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Ovale 68">
              <a:extLst>
                <a:ext uri="{FF2B5EF4-FFF2-40B4-BE49-F238E27FC236}">
                  <a16:creationId xmlns:a16="http://schemas.microsoft.com/office/drawing/2014/main" id="{1721D5DF-509C-4651-B671-B5C5E564DD9E}"/>
                </a:ext>
              </a:extLst>
            </p:cNvPr>
            <p:cNvSpPr/>
            <p:nvPr/>
          </p:nvSpPr>
          <p:spPr>
            <a:xfrm>
              <a:off x="6306945" y="3722399"/>
              <a:ext cx="506856" cy="50556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Connettore 2 70">
              <a:extLst>
                <a:ext uri="{FF2B5EF4-FFF2-40B4-BE49-F238E27FC236}">
                  <a16:creationId xmlns:a16="http://schemas.microsoft.com/office/drawing/2014/main" id="{6F970576-8014-443E-86F5-03C3016B333C}"/>
                </a:ext>
              </a:extLst>
            </p:cNvPr>
            <p:cNvCxnSpPr>
              <a:stCxn id="9" idx="6"/>
              <a:endCxn id="69" idx="2"/>
            </p:cNvCxnSpPr>
            <p:nvPr/>
          </p:nvCxnSpPr>
          <p:spPr>
            <a:xfrm>
              <a:off x="4388490" y="2915784"/>
              <a:ext cx="1918455" cy="105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ttore 2 72">
              <a:extLst>
                <a:ext uri="{FF2B5EF4-FFF2-40B4-BE49-F238E27FC236}">
                  <a16:creationId xmlns:a16="http://schemas.microsoft.com/office/drawing/2014/main" id="{309C03FC-2262-4B63-AC96-F584AA170440}"/>
                </a:ext>
              </a:extLst>
            </p:cNvPr>
            <p:cNvCxnSpPr>
              <a:stCxn id="41" idx="6"/>
              <a:endCxn id="69" idx="2"/>
            </p:cNvCxnSpPr>
            <p:nvPr/>
          </p:nvCxnSpPr>
          <p:spPr>
            <a:xfrm>
              <a:off x="4382950" y="3975184"/>
              <a:ext cx="19239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a:extLst>
                <a:ext uri="{FF2B5EF4-FFF2-40B4-BE49-F238E27FC236}">
                  <a16:creationId xmlns:a16="http://schemas.microsoft.com/office/drawing/2014/main" id="{319B90F4-0296-479A-A4B6-255FED5AD98D}"/>
                </a:ext>
              </a:extLst>
            </p:cNvPr>
            <p:cNvCxnSpPr>
              <a:stCxn id="42" idx="6"/>
              <a:endCxn id="69" idx="2"/>
            </p:cNvCxnSpPr>
            <p:nvPr/>
          </p:nvCxnSpPr>
          <p:spPr>
            <a:xfrm flipV="1">
              <a:off x="4382950" y="3975184"/>
              <a:ext cx="1923995" cy="105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onnettore 2 115">
              <a:extLst>
                <a:ext uri="{FF2B5EF4-FFF2-40B4-BE49-F238E27FC236}">
                  <a16:creationId xmlns:a16="http://schemas.microsoft.com/office/drawing/2014/main" id="{3E827AF7-1E21-410D-A09E-6FF86991C0FB}"/>
                </a:ext>
              </a:extLst>
            </p:cNvPr>
            <p:cNvCxnSpPr>
              <a:stCxn id="69" idx="6"/>
            </p:cNvCxnSpPr>
            <p:nvPr/>
          </p:nvCxnSpPr>
          <p:spPr>
            <a:xfrm flipV="1">
              <a:off x="6813801" y="3975183"/>
              <a:ext cx="1556948" cy="1"/>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CasellaDiTesto 123">
            <a:extLst>
              <a:ext uri="{FF2B5EF4-FFF2-40B4-BE49-F238E27FC236}">
                <a16:creationId xmlns:a16="http://schemas.microsoft.com/office/drawing/2014/main" id="{A75938A8-D602-46BC-9608-D7992B110E41}"/>
              </a:ext>
            </a:extLst>
          </p:cNvPr>
          <p:cNvSpPr txBox="1"/>
          <p:nvPr/>
        </p:nvSpPr>
        <p:spPr>
          <a:xfrm flipH="1">
            <a:off x="1103454" y="1907348"/>
            <a:ext cx="1190434" cy="369332"/>
          </a:xfrm>
          <a:prstGeom prst="rect">
            <a:avLst/>
          </a:prstGeom>
          <a:noFill/>
        </p:spPr>
        <p:txBody>
          <a:bodyPr wrap="square" rtlCol="0">
            <a:spAutoFit/>
          </a:bodyPr>
          <a:lstStyle/>
          <a:p>
            <a:r>
              <a:rPr lang="en-GB" dirty="0"/>
              <a:t>Input layer</a:t>
            </a:r>
          </a:p>
        </p:txBody>
      </p:sp>
      <p:sp>
        <p:nvSpPr>
          <p:cNvPr id="125" name="CasellaDiTesto 124">
            <a:extLst>
              <a:ext uri="{FF2B5EF4-FFF2-40B4-BE49-F238E27FC236}">
                <a16:creationId xmlns:a16="http://schemas.microsoft.com/office/drawing/2014/main" id="{6F1376C4-54F5-4FC6-972A-FE68BDA9BC35}"/>
              </a:ext>
            </a:extLst>
          </p:cNvPr>
          <p:cNvSpPr txBox="1"/>
          <p:nvPr/>
        </p:nvSpPr>
        <p:spPr>
          <a:xfrm flipH="1">
            <a:off x="3139447" y="1909459"/>
            <a:ext cx="1392319" cy="369332"/>
          </a:xfrm>
          <a:prstGeom prst="rect">
            <a:avLst/>
          </a:prstGeom>
          <a:noFill/>
        </p:spPr>
        <p:txBody>
          <a:bodyPr wrap="square" rtlCol="0">
            <a:spAutoFit/>
          </a:bodyPr>
          <a:lstStyle/>
          <a:p>
            <a:r>
              <a:rPr lang="en-GB" dirty="0"/>
              <a:t>Hidden layer</a:t>
            </a:r>
          </a:p>
        </p:txBody>
      </p:sp>
      <p:sp>
        <p:nvSpPr>
          <p:cNvPr id="126" name="CasellaDiTesto 125">
            <a:extLst>
              <a:ext uri="{FF2B5EF4-FFF2-40B4-BE49-F238E27FC236}">
                <a16:creationId xmlns:a16="http://schemas.microsoft.com/office/drawing/2014/main" id="{0E552F3D-05CA-4E21-8A99-F4460863D2C5}"/>
              </a:ext>
            </a:extLst>
          </p:cNvPr>
          <p:cNvSpPr txBox="1"/>
          <p:nvPr/>
        </p:nvSpPr>
        <p:spPr>
          <a:xfrm flipH="1">
            <a:off x="5306694" y="1936759"/>
            <a:ext cx="1392319" cy="369332"/>
          </a:xfrm>
          <a:prstGeom prst="rect">
            <a:avLst/>
          </a:prstGeom>
          <a:noFill/>
        </p:spPr>
        <p:txBody>
          <a:bodyPr wrap="square" rtlCol="0">
            <a:spAutoFit/>
          </a:bodyPr>
          <a:lstStyle/>
          <a:p>
            <a:r>
              <a:rPr lang="en-GB" dirty="0"/>
              <a:t>Output layer</a:t>
            </a:r>
          </a:p>
        </p:txBody>
      </p:sp>
      <p:sp>
        <p:nvSpPr>
          <p:cNvPr id="127" name="CasellaDiTesto 126">
            <a:extLst>
              <a:ext uri="{FF2B5EF4-FFF2-40B4-BE49-F238E27FC236}">
                <a16:creationId xmlns:a16="http://schemas.microsoft.com/office/drawing/2014/main" id="{4A36917A-A1DF-46B7-BD80-204E1D2D2A75}"/>
              </a:ext>
            </a:extLst>
          </p:cNvPr>
          <p:cNvSpPr txBox="1"/>
          <p:nvPr/>
        </p:nvSpPr>
        <p:spPr>
          <a:xfrm>
            <a:off x="7950525" y="1968753"/>
            <a:ext cx="3522588" cy="3970318"/>
          </a:xfrm>
          <a:prstGeom prst="rect">
            <a:avLst/>
          </a:prstGeom>
          <a:noFill/>
        </p:spPr>
        <p:txBody>
          <a:bodyPr wrap="square" rtlCol="0">
            <a:spAutoFit/>
          </a:bodyPr>
          <a:lstStyle/>
          <a:p>
            <a:r>
              <a:rPr lang="en-GB" dirty="0"/>
              <a:t>A multi-layer perceptron (MLP) is made by at least three layers of nodes: an </a:t>
            </a:r>
            <a:r>
              <a:rPr lang="en-GB" i="1" dirty="0"/>
              <a:t>input layer, </a:t>
            </a:r>
            <a:r>
              <a:rPr lang="en-GB" dirty="0"/>
              <a:t>a </a:t>
            </a:r>
            <a:r>
              <a:rPr lang="en-GB" i="1" dirty="0"/>
              <a:t>hidden layer</a:t>
            </a:r>
            <a:r>
              <a:rPr lang="en-GB" dirty="0"/>
              <a:t>, and an </a:t>
            </a:r>
            <a:r>
              <a:rPr lang="en-GB" i="1" dirty="0"/>
              <a:t>output layer. </a:t>
            </a:r>
          </a:p>
          <a:p>
            <a:r>
              <a:rPr lang="en-GB" dirty="0"/>
              <a:t>A MLP is thus a specific type of </a:t>
            </a:r>
            <a:r>
              <a:rPr lang="en-GB" b="1" dirty="0"/>
              <a:t>feedforward</a:t>
            </a:r>
            <a:r>
              <a:rPr lang="en-GB" dirty="0"/>
              <a:t> </a:t>
            </a:r>
            <a:r>
              <a:rPr lang="en-GB" b="1" dirty="0"/>
              <a:t>Neural Network</a:t>
            </a:r>
            <a:r>
              <a:rPr lang="en-GB" dirty="0"/>
              <a:t>.</a:t>
            </a:r>
          </a:p>
          <a:p>
            <a:endParaRPr lang="en-GB" dirty="0"/>
          </a:p>
          <a:p>
            <a:r>
              <a:rPr lang="en-GB" dirty="0"/>
              <a:t>Note: usually the term MLP is used to identify </a:t>
            </a:r>
            <a:r>
              <a:rPr lang="en-GB" i="1" dirty="0"/>
              <a:t>any </a:t>
            </a:r>
            <a:r>
              <a:rPr lang="en-GB" dirty="0"/>
              <a:t>feedforward NN, but, to be specific, the original perceptron used a </a:t>
            </a:r>
            <a:r>
              <a:rPr lang="en-GB" i="1" dirty="0"/>
              <a:t>threshold </a:t>
            </a:r>
            <a:r>
              <a:rPr lang="en-GB" dirty="0"/>
              <a:t>activation (0 or 1), while current NN neurons use a wide variety of activation functions. 	</a:t>
            </a:r>
          </a:p>
        </p:txBody>
      </p:sp>
    </p:spTree>
    <p:extLst>
      <p:ext uri="{BB962C8B-B14F-4D97-AF65-F5344CB8AC3E}">
        <p14:creationId xmlns:p14="http://schemas.microsoft.com/office/powerpoint/2010/main" val="1560792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neurons and activations</a:t>
            </a:r>
          </a:p>
        </p:txBody>
      </p:sp>
      <p:grpSp>
        <p:nvGrpSpPr>
          <p:cNvPr id="101" name="!!perceptron">
            <a:extLst>
              <a:ext uri="{FF2B5EF4-FFF2-40B4-BE49-F238E27FC236}">
                <a16:creationId xmlns:a16="http://schemas.microsoft.com/office/drawing/2014/main" id="{EC5792CC-504D-405C-8E77-00F556972A3F}"/>
              </a:ext>
            </a:extLst>
          </p:cNvPr>
          <p:cNvGrpSpPr/>
          <p:nvPr/>
        </p:nvGrpSpPr>
        <p:grpSpPr>
          <a:xfrm>
            <a:off x="1445242" y="2499477"/>
            <a:ext cx="6207487" cy="2999197"/>
            <a:chOff x="1445242" y="2499477"/>
            <a:chExt cx="6207487" cy="2999197"/>
          </a:xfrm>
        </p:grpSpPr>
        <p:sp>
          <p:nvSpPr>
            <p:cNvPr id="4" name="Ovale 3">
              <a:extLst>
                <a:ext uri="{FF2B5EF4-FFF2-40B4-BE49-F238E27FC236}">
                  <a16:creationId xmlns:a16="http://schemas.microsoft.com/office/drawing/2014/main" id="{28034CBA-A05C-420E-93EE-5B748E420204}"/>
                </a:ext>
              </a:extLst>
            </p:cNvPr>
            <p:cNvSpPr/>
            <p:nvPr/>
          </p:nvSpPr>
          <p:spPr>
            <a:xfrm>
              <a:off x="1445242" y="2499477"/>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e 4">
              <a:extLst>
                <a:ext uri="{FF2B5EF4-FFF2-40B4-BE49-F238E27FC236}">
                  <a16:creationId xmlns:a16="http://schemas.microsoft.com/office/drawing/2014/main" id="{683CF90D-87BF-44D3-AFEB-B8BBE8B7C4E3}"/>
                </a:ext>
              </a:extLst>
            </p:cNvPr>
            <p:cNvSpPr/>
            <p:nvPr/>
          </p:nvSpPr>
          <p:spPr>
            <a:xfrm>
              <a:off x="1445242" y="3128163"/>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86B535F0-9D3F-4CB4-919C-A8E4DD27E30B}"/>
                </a:ext>
              </a:extLst>
            </p:cNvPr>
            <p:cNvSpPr/>
            <p:nvPr/>
          </p:nvSpPr>
          <p:spPr>
            <a:xfrm>
              <a:off x="1445242" y="3756850"/>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B2C86816-907E-49A0-86B5-AF8FEBA0DC36}"/>
                </a:ext>
              </a:extLst>
            </p:cNvPr>
            <p:cNvSpPr/>
            <p:nvPr/>
          </p:nvSpPr>
          <p:spPr>
            <a:xfrm>
              <a:off x="1445242" y="4385536"/>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D4AC3515-E473-4D2C-8A2F-F8BFD017F5B0}"/>
                </a:ext>
              </a:extLst>
            </p:cNvPr>
            <p:cNvSpPr/>
            <p:nvPr/>
          </p:nvSpPr>
          <p:spPr>
            <a:xfrm>
              <a:off x="1445242" y="5014223"/>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E7D5DCC5-E0E7-4B0D-9216-695F50217BD4}"/>
                </a:ext>
              </a:extLst>
            </p:cNvPr>
            <p:cNvSpPr/>
            <p:nvPr/>
          </p:nvSpPr>
          <p:spPr>
            <a:xfrm>
              <a:off x="3629034" y="2741702"/>
              <a:ext cx="454306" cy="48445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1AF89A8D-A579-47C1-BC0B-C901AB33B6CB}"/>
                </a:ext>
              </a:extLst>
            </p:cNvPr>
            <p:cNvCxnSpPr>
              <a:stCxn id="4" idx="6"/>
              <a:endCxn id="9" idx="2"/>
            </p:cNvCxnSpPr>
            <p:nvPr/>
          </p:nvCxnSpPr>
          <p:spPr>
            <a:xfrm>
              <a:off x="1899548" y="2741703"/>
              <a:ext cx="1729486" cy="24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11871DE0-0818-4A6E-B4F1-72DCC388EF2D}"/>
                </a:ext>
              </a:extLst>
            </p:cNvPr>
            <p:cNvCxnSpPr>
              <a:stCxn id="5" idx="6"/>
              <a:endCxn id="9" idx="2"/>
            </p:cNvCxnSpPr>
            <p:nvPr/>
          </p:nvCxnSpPr>
          <p:spPr>
            <a:xfrm flipV="1">
              <a:off x="1899548" y="2983928"/>
              <a:ext cx="1729486" cy="386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8C297A8-07BD-4732-A6FE-59ACB3232781}"/>
                </a:ext>
              </a:extLst>
            </p:cNvPr>
            <p:cNvCxnSpPr>
              <a:stCxn id="6" idx="6"/>
              <a:endCxn id="9" idx="2"/>
            </p:cNvCxnSpPr>
            <p:nvPr/>
          </p:nvCxnSpPr>
          <p:spPr>
            <a:xfrm flipV="1">
              <a:off x="1899548" y="2983928"/>
              <a:ext cx="1729486" cy="1015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C90FC410-2B67-4F06-BC4C-610928D2B451}"/>
                </a:ext>
              </a:extLst>
            </p:cNvPr>
            <p:cNvCxnSpPr>
              <a:stCxn id="7" idx="6"/>
              <a:endCxn id="9" idx="2"/>
            </p:cNvCxnSpPr>
            <p:nvPr/>
          </p:nvCxnSpPr>
          <p:spPr>
            <a:xfrm flipV="1">
              <a:off x="1899548" y="2983928"/>
              <a:ext cx="1729486" cy="164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E98E5982-0989-455A-9046-2E3C346299E2}"/>
                </a:ext>
              </a:extLst>
            </p:cNvPr>
            <p:cNvCxnSpPr>
              <a:stCxn id="8" idx="6"/>
              <a:endCxn id="9" idx="2"/>
            </p:cNvCxnSpPr>
            <p:nvPr/>
          </p:nvCxnSpPr>
          <p:spPr>
            <a:xfrm flipV="1">
              <a:off x="1899548" y="2983928"/>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e 40">
              <a:extLst>
                <a:ext uri="{FF2B5EF4-FFF2-40B4-BE49-F238E27FC236}">
                  <a16:creationId xmlns:a16="http://schemas.microsoft.com/office/drawing/2014/main" id="{80EEF7EE-339B-4B06-8CCA-D61CD2BEFA04}"/>
                </a:ext>
              </a:extLst>
            </p:cNvPr>
            <p:cNvSpPr/>
            <p:nvPr/>
          </p:nvSpPr>
          <p:spPr>
            <a:xfrm>
              <a:off x="3624068" y="3756849"/>
              <a:ext cx="454306" cy="484451"/>
            </a:xfrm>
            <a:prstGeom prst="ellipse">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e 41">
              <a:extLst>
                <a:ext uri="{FF2B5EF4-FFF2-40B4-BE49-F238E27FC236}">
                  <a16:creationId xmlns:a16="http://schemas.microsoft.com/office/drawing/2014/main" id="{0D4F75BF-D5DB-476A-88D1-9A4D5BE97529}"/>
                </a:ext>
              </a:extLst>
            </p:cNvPr>
            <p:cNvSpPr/>
            <p:nvPr/>
          </p:nvSpPr>
          <p:spPr>
            <a:xfrm>
              <a:off x="3624068" y="4771997"/>
              <a:ext cx="454306" cy="484451"/>
            </a:xfrm>
            <a:prstGeom prst="ellipse">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ttore 2 43">
              <a:extLst>
                <a:ext uri="{FF2B5EF4-FFF2-40B4-BE49-F238E27FC236}">
                  <a16:creationId xmlns:a16="http://schemas.microsoft.com/office/drawing/2014/main" id="{52C25461-EC56-487B-8C4C-E66B4B4315AC}"/>
                </a:ext>
              </a:extLst>
            </p:cNvPr>
            <p:cNvCxnSpPr>
              <a:cxnSpLocks/>
            </p:cNvCxnSpPr>
            <p:nvPr/>
          </p:nvCxnSpPr>
          <p:spPr>
            <a:xfrm>
              <a:off x="1899548" y="2741702"/>
              <a:ext cx="1724520" cy="125737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a:extLst>
                <a:ext uri="{FF2B5EF4-FFF2-40B4-BE49-F238E27FC236}">
                  <a16:creationId xmlns:a16="http://schemas.microsoft.com/office/drawing/2014/main" id="{6CEBD3FE-A138-4157-8DAC-88FF5BFFD071}"/>
                </a:ext>
              </a:extLst>
            </p:cNvPr>
            <p:cNvCxnSpPr>
              <a:stCxn id="5" idx="6"/>
              <a:endCxn id="41" idx="2"/>
            </p:cNvCxnSpPr>
            <p:nvPr/>
          </p:nvCxnSpPr>
          <p:spPr>
            <a:xfrm>
              <a:off x="1899548" y="3370389"/>
              <a:ext cx="1724520" cy="6286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ttore 2 48">
              <a:extLst>
                <a:ext uri="{FF2B5EF4-FFF2-40B4-BE49-F238E27FC236}">
                  <a16:creationId xmlns:a16="http://schemas.microsoft.com/office/drawing/2014/main" id="{D90ADA8C-61B7-4FDC-AEC6-E1FCB64D16BB}"/>
                </a:ext>
              </a:extLst>
            </p:cNvPr>
            <p:cNvCxnSpPr>
              <a:stCxn id="6" idx="6"/>
              <a:endCxn id="41" idx="2"/>
            </p:cNvCxnSpPr>
            <p:nvPr/>
          </p:nvCxnSpPr>
          <p:spPr>
            <a:xfrm flipV="1">
              <a:off x="1899548" y="3999075"/>
              <a:ext cx="1724520" cy="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a:extLst>
                <a:ext uri="{FF2B5EF4-FFF2-40B4-BE49-F238E27FC236}">
                  <a16:creationId xmlns:a16="http://schemas.microsoft.com/office/drawing/2014/main" id="{5556BCB3-CC92-40F6-AD29-317B2BF2FF3B}"/>
                </a:ext>
              </a:extLst>
            </p:cNvPr>
            <p:cNvCxnSpPr>
              <a:stCxn id="7" idx="6"/>
              <a:endCxn id="41" idx="2"/>
            </p:cNvCxnSpPr>
            <p:nvPr/>
          </p:nvCxnSpPr>
          <p:spPr>
            <a:xfrm flipV="1">
              <a:off x="1899548" y="3999075"/>
              <a:ext cx="1724520" cy="62868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ttore 2 52">
              <a:extLst>
                <a:ext uri="{FF2B5EF4-FFF2-40B4-BE49-F238E27FC236}">
                  <a16:creationId xmlns:a16="http://schemas.microsoft.com/office/drawing/2014/main" id="{D1FB90CB-B6E9-4E4A-901D-52190E9663FB}"/>
                </a:ext>
              </a:extLst>
            </p:cNvPr>
            <p:cNvCxnSpPr>
              <a:stCxn id="8" idx="6"/>
              <a:endCxn id="41" idx="1"/>
            </p:cNvCxnSpPr>
            <p:nvPr/>
          </p:nvCxnSpPr>
          <p:spPr>
            <a:xfrm flipV="1">
              <a:off x="1899548" y="3999075"/>
              <a:ext cx="1724520" cy="125737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ttore 2 54">
              <a:extLst>
                <a:ext uri="{FF2B5EF4-FFF2-40B4-BE49-F238E27FC236}">
                  <a16:creationId xmlns:a16="http://schemas.microsoft.com/office/drawing/2014/main" id="{E1D839F0-66A6-4A4D-8E54-EE0D189213DD}"/>
                </a:ext>
              </a:extLst>
            </p:cNvPr>
            <p:cNvCxnSpPr>
              <a:stCxn id="4" idx="6"/>
              <a:endCxn id="42" idx="2"/>
            </p:cNvCxnSpPr>
            <p:nvPr/>
          </p:nvCxnSpPr>
          <p:spPr>
            <a:xfrm>
              <a:off x="1899548" y="2741703"/>
              <a:ext cx="1724520" cy="227252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8C57438F-56B9-4BFE-A646-3B7ACA65D8A3}"/>
                </a:ext>
              </a:extLst>
            </p:cNvPr>
            <p:cNvCxnSpPr>
              <a:stCxn id="5" idx="6"/>
              <a:endCxn id="42" idx="2"/>
            </p:cNvCxnSpPr>
            <p:nvPr/>
          </p:nvCxnSpPr>
          <p:spPr>
            <a:xfrm>
              <a:off x="1899548" y="3370389"/>
              <a:ext cx="1724520" cy="1643833"/>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ttore 2 58">
              <a:extLst>
                <a:ext uri="{FF2B5EF4-FFF2-40B4-BE49-F238E27FC236}">
                  <a16:creationId xmlns:a16="http://schemas.microsoft.com/office/drawing/2014/main" id="{F35AE3D6-2129-4D19-8767-FD35F18BB31D}"/>
                </a:ext>
              </a:extLst>
            </p:cNvPr>
            <p:cNvCxnSpPr>
              <a:stCxn id="6" idx="6"/>
              <a:endCxn id="42" idx="2"/>
            </p:cNvCxnSpPr>
            <p:nvPr/>
          </p:nvCxnSpPr>
          <p:spPr>
            <a:xfrm>
              <a:off x="1899548" y="3999076"/>
              <a:ext cx="1724520" cy="101514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ttore 2 60">
              <a:extLst>
                <a:ext uri="{FF2B5EF4-FFF2-40B4-BE49-F238E27FC236}">
                  <a16:creationId xmlns:a16="http://schemas.microsoft.com/office/drawing/2014/main" id="{C4D3E989-F605-4F2E-ADC0-BEB9FE03E37E}"/>
                </a:ext>
              </a:extLst>
            </p:cNvPr>
            <p:cNvCxnSpPr>
              <a:stCxn id="7" idx="6"/>
              <a:endCxn id="42" idx="2"/>
            </p:cNvCxnSpPr>
            <p:nvPr/>
          </p:nvCxnSpPr>
          <p:spPr>
            <a:xfrm>
              <a:off x="1899548" y="4627762"/>
              <a:ext cx="1724520" cy="38646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a:extLst>
                <a:ext uri="{FF2B5EF4-FFF2-40B4-BE49-F238E27FC236}">
                  <a16:creationId xmlns:a16="http://schemas.microsoft.com/office/drawing/2014/main" id="{F960C328-812D-4ED2-95AC-D8E077BC611A}"/>
                </a:ext>
              </a:extLst>
            </p:cNvPr>
            <p:cNvCxnSpPr>
              <a:stCxn id="8" idx="6"/>
              <a:endCxn id="42" idx="2"/>
            </p:cNvCxnSpPr>
            <p:nvPr/>
          </p:nvCxnSpPr>
          <p:spPr>
            <a:xfrm flipV="1">
              <a:off x="1899548" y="5014222"/>
              <a:ext cx="1724520" cy="24222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Ovale 68">
              <a:extLst>
                <a:ext uri="{FF2B5EF4-FFF2-40B4-BE49-F238E27FC236}">
                  <a16:creationId xmlns:a16="http://schemas.microsoft.com/office/drawing/2014/main" id="{1721D5DF-509C-4651-B671-B5C5E564DD9E}"/>
                </a:ext>
              </a:extLst>
            </p:cNvPr>
            <p:cNvSpPr/>
            <p:nvPr/>
          </p:nvSpPr>
          <p:spPr>
            <a:xfrm>
              <a:off x="5802895" y="3756849"/>
              <a:ext cx="454306" cy="484451"/>
            </a:xfrm>
            <a:prstGeom prst="ellipse">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Connettore 2 70">
              <a:extLst>
                <a:ext uri="{FF2B5EF4-FFF2-40B4-BE49-F238E27FC236}">
                  <a16:creationId xmlns:a16="http://schemas.microsoft.com/office/drawing/2014/main" id="{6F970576-8014-443E-86F5-03C3016B333C}"/>
                </a:ext>
              </a:extLst>
            </p:cNvPr>
            <p:cNvCxnSpPr>
              <a:stCxn id="9" idx="6"/>
              <a:endCxn id="69" idx="2"/>
            </p:cNvCxnSpPr>
            <p:nvPr/>
          </p:nvCxnSpPr>
          <p:spPr>
            <a:xfrm>
              <a:off x="4083341" y="2983928"/>
              <a:ext cx="1719554" cy="101514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ttore 2 72">
              <a:extLst>
                <a:ext uri="{FF2B5EF4-FFF2-40B4-BE49-F238E27FC236}">
                  <a16:creationId xmlns:a16="http://schemas.microsoft.com/office/drawing/2014/main" id="{309C03FC-2262-4B63-AC96-F584AA170440}"/>
                </a:ext>
              </a:extLst>
            </p:cNvPr>
            <p:cNvCxnSpPr>
              <a:stCxn id="41" idx="6"/>
              <a:endCxn id="69" idx="2"/>
            </p:cNvCxnSpPr>
            <p:nvPr/>
          </p:nvCxnSpPr>
          <p:spPr>
            <a:xfrm>
              <a:off x="4078375" y="3999075"/>
              <a:ext cx="1724520"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a:extLst>
                <a:ext uri="{FF2B5EF4-FFF2-40B4-BE49-F238E27FC236}">
                  <a16:creationId xmlns:a16="http://schemas.microsoft.com/office/drawing/2014/main" id="{319B90F4-0296-479A-A4B6-255FED5AD98D}"/>
                </a:ext>
              </a:extLst>
            </p:cNvPr>
            <p:cNvCxnSpPr>
              <a:stCxn id="42" idx="6"/>
              <a:endCxn id="69" idx="2"/>
            </p:cNvCxnSpPr>
            <p:nvPr/>
          </p:nvCxnSpPr>
          <p:spPr>
            <a:xfrm flipV="1">
              <a:off x="4078375" y="3999075"/>
              <a:ext cx="1724520" cy="101514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ttore 2 115">
              <a:extLst>
                <a:ext uri="{FF2B5EF4-FFF2-40B4-BE49-F238E27FC236}">
                  <a16:creationId xmlns:a16="http://schemas.microsoft.com/office/drawing/2014/main" id="{3E827AF7-1E21-410D-A09E-6FF86991C0FB}"/>
                </a:ext>
              </a:extLst>
            </p:cNvPr>
            <p:cNvCxnSpPr>
              <a:stCxn id="69" idx="6"/>
            </p:cNvCxnSpPr>
            <p:nvPr/>
          </p:nvCxnSpPr>
          <p:spPr>
            <a:xfrm flipV="1">
              <a:off x="6257201" y="3999074"/>
              <a:ext cx="1395528" cy="1"/>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7" name="CasellaDiTesto 126">
            <a:extLst>
              <a:ext uri="{FF2B5EF4-FFF2-40B4-BE49-F238E27FC236}">
                <a16:creationId xmlns:a16="http://schemas.microsoft.com/office/drawing/2014/main" id="{4A36917A-A1DF-46B7-BD80-204E1D2D2A75}"/>
              </a:ext>
            </a:extLst>
          </p:cNvPr>
          <p:cNvSpPr txBox="1"/>
          <p:nvPr/>
        </p:nvSpPr>
        <p:spPr>
          <a:xfrm>
            <a:off x="7895292" y="2838961"/>
            <a:ext cx="3522588" cy="2308324"/>
          </a:xfrm>
          <a:prstGeom prst="rect">
            <a:avLst/>
          </a:prstGeom>
          <a:noFill/>
        </p:spPr>
        <p:txBody>
          <a:bodyPr wrap="square" rtlCol="0">
            <a:spAutoFit/>
          </a:bodyPr>
          <a:lstStyle/>
          <a:p>
            <a:r>
              <a:rPr lang="en-GB" dirty="0"/>
              <a:t>Except for the input layer, each node of the network is a </a:t>
            </a:r>
            <a:r>
              <a:rPr lang="en-GB" b="1" dirty="0"/>
              <a:t>neuron</a:t>
            </a:r>
            <a:r>
              <a:rPr lang="en-GB" dirty="0"/>
              <a:t> that uses a </a:t>
            </a:r>
            <a:r>
              <a:rPr lang="en-GB" i="1" dirty="0"/>
              <a:t>non-linear activation function.</a:t>
            </a:r>
          </a:p>
          <a:p>
            <a:endParaRPr lang="en-GB" i="1" dirty="0"/>
          </a:p>
          <a:p>
            <a:r>
              <a:rPr lang="en-GB" dirty="0"/>
              <a:t>One of the most popular activation functions is the </a:t>
            </a:r>
            <a:r>
              <a:rPr lang="en-GB" i="1" dirty="0"/>
              <a:t>Rectified Linear Unit </a:t>
            </a:r>
            <a:r>
              <a:rPr lang="en-GB" dirty="0"/>
              <a:t>(ReLU)</a:t>
            </a:r>
          </a:p>
        </p:txBody>
      </p:sp>
    </p:spTree>
    <p:extLst>
      <p:ext uri="{BB962C8B-B14F-4D97-AF65-F5344CB8AC3E}">
        <p14:creationId xmlns:p14="http://schemas.microsoft.com/office/powerpoint/2010/main" val="128373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neurons and activations</a:t>
            </a:r>
          </a:p>
        </p:txBody>
      </p:sp>
      <p:grpSp>
        <p:nvGrpSpPr>
          <p:cNvPr id="286" name="!!perceptron">
            <a:extLst>
              <a:ext uri="{FF2B5EF4-FFF2-40B4-BE49-F238E27FC236}">
                <a16:creationId xmlns:a16="http://schemas.microsoft.com/office/drawing/2014/main" id="{CC078BFE-D01F-49CB-8952-8ECD5ED5C21D}"/>
              </a:ext>
            </a:extLst>
          </p:cNvPr>
          <p:cNvGrpSpPr/>
          <p:nvPr/>
        </p:nvGrpSpPr>
        <p:grpSpPr>
          <a:xfrm>
            <a:off x="1445242" y="2500626"/>
            <a:ext cx="6207487" cy="2999197"/>
            <a:chOff x="1445242" y="2500626"/>
            <a:chExt cx="6207487" cy="2999197"/>
          </a:xfrm>
        </p:grpSpPr>
        <p:sp>
          <p:nvSpPr>
            <p:cNvPr id="114" name="Ovale 113">
              <a:extLst>
                <a:ext uri="{FF2B5EF4-FFF2-40B4-BE49-F238E27FC236}">
                  <a16:creationId xmlns:a16="http://schemas.microsoft.com/office/drawing/2014/main" id="{09E5DE0B-1520-4B36-BEF2-B16C9EF183E3}"/>
                </a:ext>
              </a:extLst>
            </p:cNvPr>
            <p:cNvSpPr/>
            <p:nvPr/>
          </p:nvSpPr>
          <p:spPr>
            <a:xfrm>
              <a:off x="1445242" y="2500626"/>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e 114">
              <a:extLst>
                <a:ext uri="{FF2B5EF4-FFF2-40B4-BE49-F238E27FC236}">
                  <a16:creationId xmlns:a16="http://schemas.microsoft.com/office/drawing/2014/main" id="{3AAFC48E-604E-47CB-84C8-5B6FFB9526A5}"/>
                </a:ext>
              </a:extLst>
            </p:cNvPr>
            <p:cNvSpPr/>
            <p:nvPr/>
          </p:nvSpPr>
          <p:spPr>
            <a:xfrm>
              <a:off x="1445242" y="312931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e 116">
              <a:extLst>
                <a:ext uri="{FF2B5EF4-FFF2-40B4-BE49-F238E27FC236}">
                  <a16:creationId xmlns:a16="http://schemas.microsoft.com/office/drawing/2014/main" id="{DC6B8CB1-CC67-4223-8F0C-D5564887C3C4}"/>
                </a:ext>
              </a:extLst>
            </p:cNvPr>
            <p:cNvSpPr/>
            <p:nvPr/>
          </p:nvSpPr>
          <p:spPr>
            <a:xfrm>
              <a:off x="1445242" y="3757999"/>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e 117">
              <a:extLst>
                <a:ext uri="{FF2B5EF4-FFF2-40B4-BE49-F238E27FC236}">
                  <a16:creationId xmlns:a16="http://schemas.microsoft.com/office/drawing/2014/main" id="{22D7B838-CA3E-4A9B-A097-4F00852D2EB0}"/>
                </a:ext>
              </a:extLst>
            </p:cNvPr>
            <p:cNvSpPr/>
            <p:nvPr/>
          </p:nvSpPr>
          <p:spPr>
            <a:xfrm>
              <a:off x="1445242" y="4386685"/>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e 118">
              <a:extLst>
                <a:ext uri="{FF2B5EF4-FFF2-40B4-BE49-F238E27FC236}">
                  <a16:creationId xmlns:a16="http://schemas.microsoft.com/office/drawing/2014/main" id="{DCA291A8-AA61-4551-A7F9-DD201C9FB85F}"/>
                </a:ext>
              </a:extLst>
            </p:cNvPr>
            <p:cNvSpPr/>
            <p:nvPr/>
          </p:nvSpPr>
          <p:spPr>
            <a:xfrm>
              <a:off x="1445242" y="501537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e 119">
              <a:extLst>
                <a:ext uri="{FF2B5EF4-FFF2-40B4-BE49-F238E27FC236}">
                  <a16:creationId xmlns:a16="http://schemas.microsoft.com/office/drawing/2014/main" id="{BD173E8D-B33E-4E93-A76F-A5F254DA9016}"/>
                </a:ext>
              </a:extLst>
            </p:cNvPr>
            <p:cNvSpPr/>
            <p:nvPr/>
          </p:nvSpPr>
          <p:spPr>
            <a:xfrm>
              <a:off x="3629034" y="2742851"/>
              <a:ext cx="454306" cy="48445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1" name="Connettore 2 120">
              <a:extLst>
                <a:ext uri="{FF2B5EF4-FFF2-40B4-BE49-F238E27FC236}">
                  <a16:creationId xmlns:a16="http://schemas.microsoft.com/office/drawing/2014/main" id="{767DAE62-13C0-41AB-AF22-939FF5E7B4BA}"/>
                </a:ext>
              </a:extLst>
            </p:cNvPr>
            <p:cNvCxnSpPr>
              <a:stCxn id="114" idx="6"/>
              <a:endCxn id="120" idx="2"/>
            </p:cNvCxnSpPr>
            <p:nvPr/>
          </p:nvCxnSpPr>
          <p:spPr>
            <a:xfrm>
              <a:off x="1899548" y="2742852"/>
              <a:ext cx="1729486" cy="24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ttore 2 121">
              <a:extLst>
                <a:ext uri="{FF2B5EF4-FFF2-40B4-BE49-F238E27FC236}">
                  <a16:creationId xmlns:a16="http://schemas.microsoft.com/office/drawing/2014/main" id="{913BBAB5-7832-4A1A-B7BB-0CB47E863C6C}"/>
                </a:ext>
              </a:extLst>
            </p:cNvPr>
            <p:cNvCxnSpPr>
              <a:stCxn id="115" idx="6"/>
              <a:endCxn id="120" idx="2"/>
            </p:cNvCxnSpPr>
            <p:nvPr/>
          </p:nvCxnSpPr>
          <p:spPr>
            <a:xfrm flipV="1">
              <a:off x="1899548" y="2985077"/>
              <a:ext cx="1729486" cy="386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a:extLst>
                <a:ext uri="{FF2B5EF4-FFF2-40B4-BE49-F238E27FC236}">
                  <a16:creationId xmlns:a16="http://schemas.microsoft.com/office/drawing/2014/main" id="{962ED15E-AE4D-4C1A-ABEC-312EA9CCA727}"/>
                </a:ext>
              </a:extLst>
            </p:cNvPr>
            <p:cNvCxnSpPr>
              <a:stCxn id="117" idx="6"/>
              <a:endCxn id="120" idx="2"/>
            </p:cNvCxnSpPr>
            <p:nvPr/>
          </p:nvCxnSpPr>
          <p:spPr>
            <a:xfrm flipV="1">
              <a:off x="1899548" y="2985077"/>
              <a:ext cx="1729486" cy="1015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Connettore 2 123">
              <a:extLst>
                <a:ext uri="{FF2B5EF4-FFF2-40B4-BE49-F238E27FC236}">
                  <a16:creationId xmlns:a16="http://schemas.microsoft.com/office/drawing/2014/main" id="{0493F356-A912-4984-BEB6-E4B6693DC1B3}"/>
                </a:ext>
              </a:extLst>
            </p:cNvPr>
            <p:cNvCxnSpPr>
              <a:stCxn id="118" idx="6"/>
              <a:endCxn id="120" idx="2"/>
            </p:cNvCxnSpPr>
            <p:nvPr/>
          </p:nvCxnSpPr>
          <p:spPr>
            <a:xfrm flipV="1">
              <a:off x="1899548" y="2985077"/>
              <a:ext cx="1729486" cy="164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Connettore 2 124">
              <a:extLst>
                <a:ext uri="{FF2B5EF4-FFF2-40B4-BE49-F238E27FC236}">
                  <a16:creationId xmlns:a16="http://schemas.microsoft.com/office/drawing/2014/main" id="{77ECCB3C-3C45-412D-86C5-DEA8F73A6560}"/>
                </a:ext>
              </a:extLst>
            </p:cNvPr>
            <p:cNvCxnSpPr>
              <a:stCxn id="119" idx="6"/>
              <a:endCxn id="120" idx="2"/>
            </p:cNvCxnSpPr>
            <p:nvPr/>
          </p:nvCxnSpPr>
          <p:spPr>
            <a:xfrm flipV="1">
              <a:off x="1899548"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Ovale 125">
              <a:extLst>
                <a:ext uri="{FF2B5EF4-FFF2-40B4-BE49-F238E27FC236}">
                  <a16:creationId xmlns:a16="http://schemas.microsoft.com/office/drawing/2014/main" id="{8196905E-E8AF-4846-A8E5-9B5F19A17AC5}"/>
                </a:ext>
              </a:extLst>
            </p:cNvPr>
            <p:cNvSpPr/>
            <p:nvPr/>
          </p:nvSpPr>
          <p:spPr>
            <a:xfrm>
              <a:off x="3624068" y="3757998"/>
              <a:ext cx="454306" cy="4844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e 127">
              <a:extLst>
                <a:ext uri="{FF2B5EF4-FFF2-40B4-BE49-F238E27FC236}">
                  <a16:creationId xmlns:a16="http://schemas.microsoft.com/office/drawing/2014/main" id="{C7403084-060A-40CD-8CC4-D638E9752EC2}"/>
                </a:ext>
              </a:extLst>
            </p:cNvPr>
            <p:cNvSpPr/>
            <p:nvPr/>
          </p:nvSpPr>
          <p:spPr>
            <a:xfrm>
              <a:off x="3624068" y="4773146"/>
              <a:ext cx="454306" cy="4844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9" name="Connettore 2 128">
              <a:extLst>
                <a:ext uri="{FF2B5EF4-FFF2-40B4-BE49-F238E27FC236}">
                  <a16:creationId xmlns:a16="http://schemas.microsoft.com/office/drawing/2014/main" id="{0D756BCC-B3CB-452A-8C0E-DCF8DA5034E7}"/>
                </a:ext>
              </a:extLst>
            </p:cNvPr>
            <p:cNvCxnSpPr>
              <a:cxnSpLocks/>
            </p:cNvCxnSpPr>
            <p:nvPr/>
          </p:nvCxnSpPr>
          <p:spPr>
            <a:xfrm>
              <a:off x="1899548" y="2742851"/>
              <a:ext cx="1724520" cy="1257372"/>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a:extLst>
                <a:ext uri="{FF2B5EF4-FFF2-40B4-BE49-F238E27FC236}">
                  <a16:creationId xmlns:a16="http://schemas.microsoft.com/office/drawing/2014/main" id="{2581135E-FFF9-4FB6-B69F-D48D1AECD883}"/>
                </a:ext>
              </a:extLst>
            </p:cNvPr>
            <p:cNvCxnSpPr>
              <a:stCxn id="115" idx="6"/>
              <a:endCxn id="126" idx="2"/>
            </p:cNvCxnSpPr>
            <p:nvPr/>
          </p:nvCxnSpPr>
          <p:spPr>
            <a:xfrm>
              <a:off x="1899548" y="3371538"/>
              <a:ext cx="1724520" cy="628686"/>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31" name="Connettore 2 130">
              <a:extLst>
                <a:ext uri="{FF2B5EF4-FFF2-40B4-BE49-F238E27FC236}">
                  <a16:creationId xmlns:a16="http://schemas.microsoft.com/office/drawing/2014/main" id="{3E14B48F-05B4-4EE1-BAFD-46209704791D}"/>
                </a:ext>
              </a:extLst>
            </p:cNvPr>
            <p:cNvCxnSpPr>
              <a:stCxn id="117" idx="6"/>
              <a:endCxn id="126" idx="2"/>
            </p:cNvCxnSpPr>
            <p:nvPr/>
          </p:nvCxnSpPr>
          <p:spPr>
            <a:xfrm flipV="1">
              <a:off x="1899548" y="4000224"/>
              <a:ext cx="1724520" cy="1"/>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32" name="Connettore 2 131">
              <a:extLst>
                <a:ext uri="{FF2B5EF4-FFF2-40B4-BE49-F238E27FC236}">
                  <a16:creationId xmlns:a16="http://schemas.microsoft.com/office/drawing/2014/main" id="{4E2E213A-ABED-4419-9C14-B5335E3AA5BB}"/>
                </a:ext>
              </a:extLst>
            </p:cNvPr>
            <p:cNvCxnSpPr>
              <a:stCxn id="118" idx="6"/>
              <a:endCxn id="126" idx="2"/>
            </p:cNvCxnSpPr>
            <p:nvPr/>
          </p:nvCxnSpPr>
          <p:spPr>
            <a:xfrm flipV="1">
              <a:off x="1899548" y="4000224"/>
              <a:ext cx="1724520" cy="62868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a:extLst>
                <a:ext uri="{FF2B5EF4-FFF2-40B4-BE49-F238E27FC236}">
                  <a16:creationId xmlns:a16="http://schemas.microsoft.com/office/drawing/2014/main" id="{49B5A0DC-B6C9-408A-BFA8-B89112D6C105}"/>
                </a:ext>
              </a:extLst>
            </p:cNvPr>
            <p:cNvCxnSpPr>
              <a:stCxn id="119" idx="6"/>
              <a:endCxn id="126" idx="1"/>
            </p:cNvCxnSpPr>
            <p:nvPr/>
          </p:nvCxnSpPr>
          <p:spPr>
            <a:xfrm flipV="1">
              <a:off x="1899548" y="4000224"/>
              <a:ext cx="1724520" cy="1257374"/>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34" name="Connettore 2 133">
              <a:extLst>
                <a:ext uri="{FF2B5EF4-FFF2-40B4-BE49-F238E27FC236}">
                  <a16:creationId xmlns:a16="http://schemas.microsoft.com/office/drawing/2014/main" id="{FA0153A5-38AF-4A5E-A5AE-A116053E68C9}"/>
                </a:ext>
              </a:extLst>
            </p:cNvPr>
            <p:cNvCxnSpPr>
              <a:stCxn id="114" idx="6"/>
              <a:endCxn id="128" idx="2"/>
            </p:cNvCxnSpPr>
            <p:nvPr/>
          </p:nvCxnSpPr>
          <p:spPr>
            <a:xfrm>
              <a:off x="1899548" y="2742852"/>
              <a:ext cx="1724520" cy="227252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E9CE6369-4EF7-4883-82D6-D92EE517667F}"/>
                </a:ext>
              </a:extLst>
            </p:cNvPr>
            <p:cNvCxnSpPr>
              <a:stCxn id="115" idx="6"/>
              <a:endCxn id="128" idx="2"/>
            </p:cNvCxnSpPr>
            <p:nvPr/>
          </p:nvCxnSpPr>
          <p:spPr>
            <a:xfrm>
              <a:off x="1899548" y="3371538"/>
              <a:ext cx="1724520" cy="1643833"/>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3D3443FD-33B3-4965-A5D5-60E2112F888A}"/>
                </a:ext>
              </a:extLst>
            </p:cNvPr>
            <p:cNvCxnSpPr>
              <a:stCxn id="117" idx="6"/>
              <a:endCxn id="128" idx="2"/>
            </p:cNvCxnSpPr>
            <p:nvPr/>
          </p:nvCxnSpPr>
          <p:spPr>
            <a:xfrm>
              <a:off x="1899548" y="4000225"/>
              <a:ext cx="1724520" cy="1015146"/>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1EE3F874-C4AC-43C8-8CED-867AAE3416D4}"/>
                </a:ext>
              </a:extLst>
            </p:cNvPr>
            <p:cNvCxnSpPr>
              <a:stCxn id="118" idx="6"/>
              <a:endCxn id="128" idx="2"/>
            </p:cNvCxnSpPr>
            <p:nvPr/>
          </p:nvCxnSpPr>
          <p:spPr>
            <a:xfrm>
              <a:off x="1899548" y="4628911"/>
              <a:ext cx="1724520" cy="38646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B12BB6E1-D9E8-45B9-9408-39CE04E8CD57}"/>
                </a:ext>
              </a:extLst>
            </p:cNvPr>
            <p:cNvCxnSpPr>
              <a:stCxn id="119" idx="6"/>
              <a:endCxn id="128" idx="2"/>
            </p:cNvCxnSpPr>
            <p:nvPr/>
          </p:nvCxnSpPr>
          <p:spPr>
            <a:xfrm flipV="1">
              <a:off x="1899548" y="5015371"/>
              <a:ext cx="1724520" cy="24222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139" name="Ovale 138">
              <a:extLst>
                <a:ext uri="{FF2B5EF4-FFF2-40B4-BE49-F238E27FC236}">
                  <a16:creationId xmlns:a16="http://schemas.microsoft.com/office/drawing/2014/main" id="{33594973-FE61-4C00-9BAF-2BA2C23F71CE}"/>
                </a:ext>
              </a:extLst>
            </p:cNvPr>
            <p:cNvSpPr/>
            <p:nvPr/>
          </p:nvSpPr>
          <p:spPr>
            <a:xfrm>
              <a:off x="5802895" y="3757998"/>
              <a:ext cx="454306" cy="4844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0" name="Connettore 2 139">
              <a:extLst>
                <a:ext uri="{FF2B5EF4-FFF2-40B4-BE49-F238E27FC236}">
                  <a16:creationId xmlns:a16="http://schemas.microsoft.com/office/drawing/2014/main" id="{856062BE-7AFF-49AD-BDFE-CA34C2C3F150}"/>
                </a:ext>
              </a:extLst>
            </p:cNvPr>
            <p:cNvCxnSpPr>
              <a:stCxn id="120" idx="6"/>
              <a:endCxn id="139" idx="2"/>
            </p:cNvCxnSpPr>
            <p:nvPr/>
          </p:nvCxnSpPr>
          <p:spPr>
            <a:xfrm>
              <a:off x="4083341" y="2985077"/>
              <a:ext cx="1719554" cy="101514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41" name="Connettore 2 140">
              <a:extLst>
                <a:ext uri="{FF2B5EF4-FFF2-40B4-BE49-F238E27FC236}">
                  <a16:creationId xmlns:a16="http://schemas.microsoft.com/office/drawing/2014/main" id="{0A209941-9B5F-45E2-BDA0-FFD41826566C}"/>
                </a:ext>
              </a:extLst>
            </p:cNvPr>
            <p:cNvCxnSpPr>
              <a:stCxn id="126" idx="6"/>
              <a:endCxn id="139" idx="2"/>
            </p:cNvCxnSpPr>
            <p:nvPr/>
          </p:nvCxnSpPr>
          <p:spPr>
            <a:xfrm>
              <a:off x="4078375" y="4000224"/>
              <a:ext cx="172452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a:extLst>
                <a:ext uri="{FF2B5EF4-FFF2-40B4-BE49-F238E27FC236}">
                  <a16:creationId xmlns:a16="http://schemas.microsoft.com/office/drawing/2014/main" id="{51D19DC4-5C52-48EC-91BA-D6D324B4014D}"/>
                </a:ext>
              </a:extLst>
            </p:cNvPr>
            <p:cNvCxnSpPr>
              <a:stCxn id="128" idx="6"/>
              <a:endCxn id="139" idx="2"/>
            </p:cNvCxnSpPr>
            <p:nvPr/>
          </p:nvCxnSpPr>
          <p:spPr>
            <a:xfrm flipV="1">
              <a:off x="4078375" y="4000224"/>
              <a:ext cx="1724520" cy="101514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43" name="Connettore 2 142">
              <a:extLst>
                <a:ext uri="{FF2B5EF4-FFF2-40B4-BE49-F238E27FC236}">
                  <a16:creationId xmlns:a16="http://schemas.microsoft.com/office/drawing/2014/main" id="{9645A01A-D581-4390-9439-234D617A2D94}"/>
                </a:ext>
              </a:extLst>
            </p:cNvPr>
            <p:cNvCxnSpPr>
              <a:stCxn id="139" idx="6"/>
            </p:cNvCxnSpPr>
            <p:nvPr/>
          </p:nvCxnSpPr>
          <p:spPr>
            <a:xfrm flipV="1">
              <a:off x="6257201" y="4000223"/>
              <a:ext cx="1395528" cy="1"/>
            </a:xfrm>
            <a:prstGeom prst="straightConnector1">
              <a:avLst/>
            </a:prstGeom>
            <a:ln w="19050">
              <a:noFill/>
              <a:tailEnd type="triangle"/>
            </a:ln>
          </p:spPr>
          <p:style>
            <a:lnRef idx="1">
              <a:schemeClr val="accent1"/>
            </a:lnRef>
            <a:fillRef idx="0">
              <a:schemeClr val="accent1"/>
            </a:fillRef>
            <a:effectRef idx="0">
              <a:schemeClr val="accent1"/>
            </a:effectRef>
            <a:fontRef idx="minor">
              <a:schemeClr val="tx1"/>
            </a:fontRef>
          </p:style>
        </p:cxnSp>
        <p:cxnSp>
          <p:nvCxnSpPr>
            <p:cNvPr id="284" name="Connettore 2 283">
              <a:extLst>
                <a:ext uri="{FF2B5EF4-FFF2-40B4-BE49-F238E27FC236}">
                  <a16:creationId xmlns:a16="http://schemas.microsoft.com/office/drawing/2014/main" id="{61580D45-AFA6-4886-91FE-09D5D4C4ABDE}"/>
                </a:ext>
              </a:extLst>
            </p:cNvPr>
            <p:cNvCxnSpPr/>
            <p:nvPr/>
          </p:nvCxnSpPr>
          <p:spPr>
            <a:xfrm flipV="1">
              <a:off x="1899547"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Connettore 2 284">
              <a:extLst>
                <a:ext uri="{FF2B5EF4-FFF2-40B4-BE49-F238E27FC236}">
                  <a16:creationId xmlns:a16="http://schemas.microsoft.com/office/drawing/2014/main" id="{AFF95457-2AB1-43FF-A422-EAB9E1247582}"/>
                </a:ext>
              </a:extLst>
            </p:cNvPr>
            <p:cNvCxnSpPr/>
            <p:nvPr/>
          </p:nvCxnSpPr>
          <p:spPr>
            <a:xfrm flipV="1">
              <a:off x="1899547" y="4000222"/>
              <a:ext cx="1724520" cy="62868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grpSp>
      <p:sp>
        <p:nvSpPr>
          <p:cNvPr id="287" name="CasellaDiTesto 286">
            <a:extLst>
              <a:ext uri="{FF2B5EF4-FFF2-40B4-BE49-F238E27FC236}">
                <a16:creationId xmlns:a16="http://schemas.microsoft.com/office/drawing/2014/main" id="{5042238B-7482-42E9-B6D5-36E8676110E8}"/>
              </a:ext>
            </a:extLst>
          </p:cNvPr>
          <p:cNvSpPr txBox="1"/>
          <p:nvPr/>
        </p:nvSpPr>
        <p:spPr>
          <a:xfrm>
            <a:off x="1100104" y="2499477"/>
            <a:ext cx="441858" cy="369332"/>
          </a:xfrm>
          <a:prstGeom prst="rect">
            <a:avLst/>
          </a:prstGeom>
          <a:noFill/>
        </p:spPr>
        <p:txBody>
          <a:bodyPr wrap="square" rtlCol="0">
            <a:spAutoFit/>
          </a:bodyPr>
          <a:lstStyle/>
          <a:p>
            <a:r>
              <a:rPr lang="en-GB" dirty="0"/>
              <a:t>x</a:t>
            </a:r>
            <a:r>
              <a:rPr lang="en-GB" sz="1000" dirty="0"/>
              <a:t>1</a:t>
            </a:r>
            <a:endParaRPr lang="en-GB" dirty="0"/>
          </a:p>
        </p:txBody>
      </p:sp>
      <p:sp>
        <p:nvSpPr>
          <p:cNvPr id="288" name="CasellaDiTesto 287">
            <a:extLst>
              <a:ext uri="{FF2B5EF4-FFF2-40B4-BE49-F238E27FC236}">
                <a16:creationId xmlns:a16="http://schemas.microsoft.com/office/drawing/2014/main" id="{4A40FE8E-7F50-4049-9915-3A2BE06DE83D}"/>
              </a:ext>
            </a:extLst>
          </p:cNvPr>
          <p:cNvSpPr txBox="1"/>
          <p:nvPr/>
        </p:nvSpPr>
        <p:spPr>
          <a:xfrm>
            <a:off x="1105960" y="3815559"/>
            <a:ext cx="441858" cy="369332"/>
          </a:xfrm>
          <a:prstGeom prst="rect">
            <a:avLst/>
          </a:prstGeom>
          <a:noFill/>
        </p:spPr>
        <p:txBody>
          <a:bodyPr wrap="square" rtlCol="0">
            <a:spAutoFit/>
          </a:bodyPr>
          <a:lstStyle/>
          <a:p>
            <a:r>
              <a:rPr lang="en-GB" dirty="0"/>
              <a:t>x</a:t>
            </a:r>
            <a:r>
              <a:rPr lang="en-GB" sz="1000" dirty="0"/>
              <a:t>3</a:t>
            </a:r>
            <a:endParaRPr lang="en-GB" dirty="0"/>
          </a:p>
        </p:txBody>
      </p:sp>
      <p:sp>
        <p:nvSpPr>
          <p:cNvPr id="289" name="CasellaDiTesto 288">
            <a:extLst>
              <a:ext uri="{FF2B5EF4-FFF2-40B4-BE49-F238E27FC236}">
                <a16:creationId xmlns:a16="http://schemas.microsoft.com/office/drawing/2014/main" id="{5A426E95-0D22-46FF-988F-82465FDC1126}"/>
              </a:ext>
            </a:extLst>
          </p:cNvPr>
          <p:cNvSpPr txBox="1"/>
          <p:nvPr/>
        </p:nvSpPr>
        <p:spPr>
          <a:xfrm>
            <a:off x="1105960" y="5119949"/>
            <a:ext cx="441858" cy="369332"/>
          </a:xfrm>
          <a:prstGeom prst="rect">
            <a:avLst/>
          </a:prstGeom>
          <a:noFill/>
        </p:spPr>
        <p:txBody>
          <a:bodyPr wrap="square" rtlCol="0">
            <a:spAutoFit/>
          </a:bodyPr>
          <a:lstStyle/>
          <a:p>
            <a:r>
              <a:rPr lang="en-GB" dirty="0"/>
              <a:t>x</a:t>
            </a:r>
            <a:r>
              <a:rPr lang="en-GB" sz="1000" dirty="0"/>
              <a:t>5</a:t>
            </a:r>
            <a:endParaRPr lang="en-GB" dirty="0"/>
          </a:p>
        </p:txBody>
      </p:sp>
      <p:sp>
        <p:nvSpPr>
          <p:cNvPr id="290" name="CasellaDiTesto 289">
            <a:extLst>
              <a:ext uri="{FF2B5EF4-FFF2-40B4-BE49-F238E27FC236}">
                <a16:creationId xmlns:a16="http://schemas.microsoft.com/office/drawing/2014/main" id="{2E5C65DF-C7F0-4851-A667-A03D750847F1}"/>
              </a:ext>
            </a:extLst>
          </p:cNvPr>
          <p:cNvSpPr txBox="1"/>
          <p:nvPr/>
        </p:nvSpPr>
        <p:spPr>
          <a:xfrm>
            <a:off x="1100104" y="4467754"/>
            <a:ext cx="441858" cy="369332"/>
          </a:xfrm>
          <a:prstGeom prst="rect">
            <a:avLst/>
          </a:prstGeom>
          <a:noFill/>
        </p:spPr>
        <p:txBody>
          <a:bodyPr wrap="square" rtlCol="0">
            <a:spAutoFit/>
          </a:bodyPr>
          <a:lstStyle/>
          <a:p>
            <a:r>
              <a:rPr lang="en-GB" dirty="0"/>
              <a:t>x</a:t>
            </a:r>
            <a:r>
              <a:rPr lang="en-GB" sz="1000" dirty="0"/>
              <a:t>4</a:t>
            </a:r>
            <a:endParaRPr lang="en-GB" dirty="0"/>
          </a:p>
        </p:txBody>
      </p:sp>
      <p:sp>
        <p:nvSpPr>
          <p:cNvPr id="291" name="CasellaDiTesto 290">
            <a:extLst>
              <a:ext uri="{FF2B5EF4-FFF2-40B4-BE49-F238E27FC236}">
                <a16:creationId xmlns:a16="http://schemas.microsoft.com/office/drawing/2014/main" id="{E5847C69-D54B-432E-93C1-9BF965A58FA8}"/>
              </a:ext>
            </a:extLst>
          </p:cNvPr>
          <p:cNvSpPr txBox="1"/>
          <p:nvPr/>
        </p:nvSpPr>
        <p:spPr>
          <a:xfrm>
            <a:off x="1105960" y="3152577"/>
            <a:ext cx="441858" cy="369332"/>
          </a:xfrm>
          <a:prstGeom prst="rect">
            <a:avLst/>
          </a:prstGeom>
          <a:noFill/>
        </p:spPr>
        <p:txBody>
          <a:bodyPr wrap="square" rtlCol="0">
            <a:spAutoFit/>
          </a:bodyPr>
          <a:lstStyle/>
          <a:p>
            <a:r>
              <a:rPr lang="en-GB" dirty="0"/>
              <a:t>x</a:t>
            </a:r>
            <a:r>
              <a:rPr lang="en-GB" sz="1000" dirty="0"/>
              <a:t>2</a:t>
            </a:r>
            <a:endParaRPr lang="en-GB" dirty="0"/>
          </a:p>
        </p:txBody>
      </p:sp>
      <p:sp>
        <p:nvSpPr>
          <p:cNvPr id="292" name="CasellaDiTesto 291">
            <a:extLst>
              <a:ext uri="{FF2B5EF4-FFF2-40B4-BE49-F238E27FC236}">
                <a16:creationId xmlns:a16="http://schemas.microsoft.com/office/drawing/2014/main" id="{9A646622-A518-41CA-8360-CBB9132D9ECC}"/>
              </a:ext>
            </a:extLst>
          </p:cNvPr>
          <p:cNvSpPr txBox="1"/>
          <p:nvPr/>
        </p:nvSpPr>
        <p:spPr>
          <a:xfrm>
            <a:off x="2238830" y="3315400"/>
            <a:ext cx="441858" cy="369332"/>
          </a:xfrm>
          <a:prstGeom prst="rect">
            <a:avLst/>
          </a:prstGeom>
          <a:noFill/>
        </p:spPr>
        <p:txBody>
          <a:bodyPr wrap="square" rtlCol="0">
            <a:spAutoFit/>
          </a:bodyPr>
          <a:lstStyle/>
          <a:p>
            <a:r>
              <a:rPr lang="en-GB" dirty="0"/>
              <a:t>w</a:t>
            </a:r>
            <a:r>
              <a:rPr lang="en-GB" sz="900" dirty="0"/>
              <a:t>3</a:t>
            </a:r>
            <a:endParaRPr lang="en-GB" dirty="0"/>
          </a:p>
        </p:txBody>
      </p:sp>
      <p:sp>
        <p:nvSpPr>
          <p:cNvPr id="293" name="CasellaDiTesto 292">
            <a:extLst>
              <a:ext uri="{FF2B5EF4-FFF2-40B4-BE49-F238E27FC236}">
                <a16:creationId xmlns:a16="http://schemas.microsoft.com/office/drawing/2014/main" id="{13ED1998-65DD-4B83-99F2-6E74FAEE2057}"/>
              </a:ext>
            </a:extLst>
          </p:cNvPr>
          <p:cNvSpPr txBox="1"/>
          <p:nvPr/>
        </p:nvSpPr>
        <p:spPr>
          <a:xfrm>
            <a:off x="2238830" y="3779304"/>
            <a:ext cx="441858" cy="369332"/>
          </a:xfrm>
          <a:prstGeom prst="rect">
            <a:avLst/>
          </a:prstGeom>
          <a:noFill/>
        </p:spPr>
        <p:txBody>
          <a:bodyPr wrap="square" rtlCol="0">
            <a:spAutoFit/>
          </a:bodyPr>
          <a:lstStyle/>
          <a:p>
            <a:r>
              <a:rPr lang="en-GB" dirty="0"/>
              <a:t>w</a:t>
            </a:r>
            <a:r>
              <a:rPr lang="en-GB" sz="900" dirty="0"/>
              <a:t>4</a:t>
            </a:r>
            <a:endParaRPr lang="en-GB" dirty="0"/>
          </a:p>
        </p:txBody>
      </p:sp>
      <p:sp>
        <p:nvSpPr>
          <p:cNvPr id="294" name="CasellaDiTesto 293">
            <a:extLst>
              <a:ext uri="{FF2B5EF4-FFF2-40B4-BE49-F238E27FC236}">
                <a16:creationId xmlns:a16="http://schemas.microsoft.com/office/drawing/2014/main" id="{28A127E5-C489-4976-8DDD-E17B07D0CBC5}"/>
              </a:ext>
            </a:extLst>
          </p:cNvPr>
          <p:cNvSpPr txBox="1"/>
          <p:nvPr/>
        </p:nvSpPr>
        <p:spPr>
          <a:xfrm>
            <a:off x="2238830" y="4249894"/>
            <a:ext cx="441858" cy="369332"/>
          </a:xfrm>
          <a:prstGeom prst="rect">
            <a:avLst/>
          </a:prstGeom>
          <a:noFill/>
        </p:spPr>
        <p:txBody>
          <a:bodyPr wrap="square" rtlCol="0">
            <a:spAutoFit/>
          </a:bodyPr>
          <a:lstStyle/>
          <a:p>
            <a:r>
              <a:rPr lang="en-GB" dirty="0"/>
              <a:t>w</a:t>
            </a:r>
            <a:r>
              <a:rPr lang="en-GB" sz="900" dirty="0"/>
              <a:t>5</a:t>
            </a:r>
            <a:endParaRPr lang="en-GB" dirty="0"/>
          </a:p>
        </p:txBody>
      </p:sp>
      <p:sp>
        <p:nvSpPr>
          <p:cNvPr id="295" name="CasellaDiTesto 294">
            <a:extLst>
              <a:ext uri="{FF2B5EF4-FFF2-40B4-BE49-F238E27FC236}">
                <a16:creationId xmlns:a16="http://schemas.microsoft.com/office/drawing/2014/main" id="{1181FC49-EC65-4D2A-BFB2-F526F918F7BA}"/>
              </a:ext>
            </a:extLst>
          </p:cNvPr>
          <p:cNvSpPr txBox="1"/>
          <p:nvPr/>
        </p:nvSpPr>
        <p:spPr>
          <a:xfrm>
            <a:off x="2244686" y="2456113"/>
            <a:ext cx="441858" cy="369332"/>
          </a:xfrm>
          <a:prstGeom prst="rect">
            <a:avLst/>
          </a:prstGeom>
          <a:noFill/>
        </p:spPr>
        <p:txBody>
          <a:bodyPr wrap="square" rtlCol="0">
            <a:spAutoFit/>
          </a:bodyPr>
          <a:lstStyle/>
          <a:p>
            <a:r>
              <a:rPr lang="en-GB" dirty="0"/>
              <a:t>w</a:t>
            </a:r>
            <a:r>
              <a:rPr lang="en-GB" sz="900" dirty="0"/>
              <a:t>1</a:t>
            </a:r>
            <a:endParaRPr lang="en-GB" dirty="0"/>
          </a:p>
        </p:txBody>
      </p:sp>
      <p:sp>
        <p:nvSpPr>
          <p:cNvPr id="296" name="CasellaDiTesto 295">
            <a:extLst>
              <a:ext uri="{FF2B5EF4-FFF2-40B4-BE49-F238E27FC236}">
                <a16:creationId xmlns:a16="http://schemas.microsoft.com/office/drawing/2014/main" id="{711B25A9-1B09-4941-AB80-A8F466911C6C}"/>
              </a:ext>
            </a:extLst>
          </p:cNvPr>
          <p:cNvSpPr txBox="1"/>
          <p:nvPr/>
        </p:nvSpPr>
        <p:spPr>
          <a:xfrm>
            <a:off x="2238830" y="2943497"/>
            <a:ext cx="441858" cy="369332"/>
          </a:xfrm>
          <a:prstGeom prst="rect">
            <a:avLst/>
          </a:prstGeom>
          <a:noFill/>
        </p:spPr>
        <p:txBody>
          <a:bodyPr wrap="square" rtlCol="0">
            <a:spAutoFit/>
          </a:bodyPr>
          <a:lstStyle/>
          <a:p>
            <a:r>
              <a:rPr lang="en-GB" dirty="0"/>
              <a:t>w</a:t>
            </a:r>
            <a:r>
              <a:rPr lang="en-GB" sz="900" dirty="0"/>
              <a:t>2</a:t>
            </a:r>
            <a:endParaRPr lang="en-GB" dirty="0"/>
          </a:p>
        </p:txBody>
      </p:sp>
      <p:sp>
        <p:nvSpPr>
          <p:cNvPr id="297" name="Parentesi graffa chiusa 296">
            <a:extLst>
              <a:ext uri="{FF2B5EF4-FFF2-40B4-BE49-F238E27FC236}">
                <a16:creationId xmlns:a16="http://schemas.microsoft.com/office/drawing/2014/main" id="{FD0E6905-B66A-485D-BCB3-5540FA338211}"/>
              </a:ext>
            </a:extLst>
          </p:cNvPr>
          <p:cNvSpPr/>
          <p:nvPr/>
        </p:nvSpPr>
        <p:spPr>
          <a:xfrm rot="10800000">
            <a:off x="5654142" y="2237001"/>
            <a:ext cx="441858" cy="149385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8" name="CasellaDiTesto 297">
            <a:extLst>
              <a:ext uri="{FF2B5EF4-FFF2-40B4-BE49-F238E27FC236}">
                <a16:creationId xmlns:a16="http://schemas.microsoft.com/office/drawing/2014/main" id="{2E30E158-19D5-4CE1-B40F-B03E0B850CB3}"/>
              </a:ext>
            </a:extLst>
          </p:cNvPr>
          <p:cNvSpPr txBox="1"/>
          <p:nvPr/>
        </p:nvSpPr>
        <p:spPr>
          <a:xfrm>
            <a:off x="4494620" y="3035986"/>
            <a:ext cx="506856" cy="369332"/>
          </a:xfrm>
          <a:prstGeom prst="rect">
            <a:avLst/>
          </a:prstGeom>
          <a:noFill/>
        </p:spPr>
        <p:txBody>
          <a:bodyPr wrap="square">
            <a:spAutoFit/>
          </a:bodyPr>
          <a:lstStyle/>
          <a:p>
            <a:r>
              <a:rPr lang="en-GB" dirty="0"/>
              <a:t>f(</a:t>
            </a:r>
            <a:r>
              <a:rPr lang="en-GB" b="1" dirty="0"/>
              <a:t>x</a:t>
            </a:r>
            <a:r>
              <a:rPr lang="en-GB" dirty="0"/>
              <a:t>) </a:t>
            </a:r>
          </a:p>
        </p:txBody>
      </p:sp>
      <p:sp>
        <p:nvSpPr>
          <p:cNvPr id="299" name="CasellaDiTesto 298">
            <a:extLst>
              <a:ext uri="{FF2B5EF4-FFF2-40B4-BE49-F238E27FC236}">
                <a16:creationId xmlns:a16="http://schemas.microsoft.com/office/drawing/2014/main" id="{659F217A-3BE5-4D9C-9252-A0941FEE3538}"/>
              </a:ext>
            </a:extLst>
          </p:cNvPr>
          <p:cNvSpPr txBox="1"/>
          <p:nvPr/>
        </p:nvSpPr>
        <p:spPr>
          <a:xfrm>
            <a:off x="6263027" y="2271447"/>
            <a:ext cx="1954299" cy="369332"/>
          </a:xfrm>
          <a:prstGeom prst="rect">
            <a:avLst/>
          </a:prstGeom>
          <a:noFill/>
        </p:spPr>
        <p:txBody>
          <a:bodyPr wrap="square" rtlCol="0">
            <a:spAutoFit/>
          </a:bodyPr>
          <a:lstStyle/>
          <a:p>
            <a:r>
              <a:rPr lang="en-GB" dirty="0"/>
              <a:t>f(x), 	if f(x) &gt; 0</a:t>
            </a:r>
          </a:p>
        </p:txBody>
      </p:sp>
      <p:sp>
        <p:nvSpPr>
          <p:cNvPr id="300" name="CasellaDiTesto 299">
            <a:extLst>
              <a:ext uri="{FF2B5EF4-FFF2-40B4-BE49-F238E27FC236}">
                <a16:creationId xmlns:a16="http://schemas.microsoft.com/office/drawing/2014/main" id="{77235C41-6DB7-487D-A081-2F9C35EA7C50}"/>
              </a:ext>
            </a:extLst>
          </p:cNvPr>
          <p:cNvSpPr txBox="1"/>
          <p:nvPr/>
        </p:nvSpPr>
        <p:spPr>
          <a:xfrm>
            <a:off x="6263026" y="3244334"/>
            <a:ext cx="1954299" cy="369332"/>
          </a:xfrm>
          <a:prstGeom prst="rect">
            <a:avLst/>
          </a:prstGeom>
          <a:noFill/>
        </p:spPr>
        <p:txBody>
          <a:bodyPr wrap="square" rtlCol="0">
            <a:spAutoFit/>
          </a:bodyPr>
          <a:lstStyle/>
          <a:p>
            <a:r>
              <a:rPr lang="en-GB" dirty="0"/>
              <a:t>0, 	if f(x) ≤ 0</a:t>
            </a:r>
          </a:p>
        </p:txBody>
      </p:sp>
      <p:sp>
        <p:nvSpPr>
          <p:cNvPr id="301" name="CasellaDiTesto 300">
            <a:extLst>
              <a:ext uri="{FF2B5EF4-FFF2-40B4-BE49-F238E27FC236}">
                <a16:creationId xmlns:a16="http://schemas.microsoft.com/office/drawing/2014/main" id="{645B9FBB-F854-4E0C-A29B-8C61E976A774}"/>
              </a:ext>
            </a:extLst>
          </p:cNvPr>
          <p:cNvSpPr txBox="1"/>
          <p:nvPr/>
        </p:nvSpPr>
        <p:spPr>
          <a:xfrm>
            <a:off x="6891214" y="1594512"/>
            <a:ext cx="697921" cy="369332"/>
          </a:xfrm>
          <a:prstGeom prst="rect">
            <a:avLst/>
          </a:prstGeom>
          <a:noFill/>
        </p:spPr>
        <p:txBody>
          <a:bodyPr wrap="square" rtlCol="0">
            <a:spAutoFit/>
          </a:bodyPr>
          <a:lstStyle/>
          <a:p>
            <a:r>
              <a:rPr lang="en-GB" dirty="0"/>
              <a:t>ReLU</a:t>
            </a:r>
          </a:p>
        </p:txBody>
      </p:sp>
      <p:sp>
        <p:nvSpPr>
          <p:cNvPr id="302" name="CasellaDiTesto 301">
            <a:extLst>
              <a:ext uri="{FF2B5EF4-FFF2-40B4-BE49-F238E27FC236}">
                <a16:creationId xmlns:a16="http://schemas.microsoft.com/office/drawing/2014/main" id="{7CDBD189-FDE5-4CAF-9B54-2D4953F405E2}"/>
              </a:ext>
            </a:extLst>
          </p:cNvPr>
          <p:cNvSpPr txBox="1"/>
          <p:nvPr/>
        </p:nvSpPr>
        <p:spPr>
          <a:xfrm>
            <a:off x="3142604" y="4652420"/>
            <a:ext cx="3120422" cy="369332"/>
          </a:xfrm>
          <a:prstGeom prst="rect">
            <a:avLst/>
          </a:prstGeom>
          <a:noFill/>
        </p:spPr>
        <p:txBody>
          <a:bodyPr wrap="square" rtlCol="0">
            <a:spAutoFit/>
          </a:bodyPr>
          <a:lstStyle/>
          <a:p>
            <a:r>
              <a:rPr lang="en-GB" dirty="0"/>
              <a:t>f(</a:t>
            </a:r>
            <a:r>
              <a:rPr lang="en-GB" b="1" dirty="0"/>
              <a:t>x</a:t>
            </a:r>
            <a:r>
              <a:rPr lang="en-GB" dirty="0"/>
              <a:t>) = x</a:t>
            </a:r>
            <a:r>
              <a:rPr lang="en-GB" sz="1000" dirty="0"/>
              <a:t>1 </a:t>
            </a:r>
            <a:r>
              <a:rPr lang="en-GB" dirty="0"/>
              <a:t>w</a:t>
            </a:r>
            <a:r>
              <a:rPr lang="en-GB" sz="900" dirty="0"/>
              <a:t>1 </a:t>
            </a:r>
            <a:r>
              <a:rPr lang="en-GB" dirty="0"/>
              <a:t>+ x</a:t>
            </a:r>
            <a:r>
              <a:rPr lang="en-GB" sz="1000" dirty="0"/>
              <a:t>2 </a:t>
            </a:r>
            <a:r>
              <a:rPr lang="en-GB" dirty="0"/>
              <a:t>w</a:t>
            </a:r>
            <a:r>
              <a:rPr lang="en-GB" sz="900" dirty="0"/>
              <a:t>2 </a:t>
            </a:r>
            <a:r>
              <a:rPr lang="en-GB" dirty="0"/>
              <a:t>+ … + x</a:t>
            </a:r>
            <a:r>
              <a:rPr lang="en-GB" sz="1000" dirty="0"/>
              <a:t>5 </a:t>
            </a:r>
            <a:r>
              <a:rPr lang="en-GB" dirty="0"/>
              <a:t>w</a:t>
            </a:r>
            <a:r>
              <a:rPr lang="en-GB" sz="1000" dirty="0"/>
              <a:t>5 </a:t>
            </a:r>
            <a:r>
              <a:rPr lang="en-GB" dirty="0"/>
              <a:t>+ b</a:t>
            </a:r>
            <a:r>
              <a:rPr lang="en-GB" sz="1000" dirty="0"/>
              <a:t> </a:t>
            </a:r>
            <a:r>
              <a:rPr lang="en-GB" dirty="0"/>
              <a:t>   </a:t>
            </a:r>
          </a:p>
        </p:txBody>
      </p:sp>
      <p:cxnSp>
        <p:nvCxnSpPr>
          <p:cNvPr id="303" name="Connettore 2 302">
            <a:extLst>
              <a:ext uri="{FF2B5EF4-FFF2-40B4-BE49-F238E27FC236}">
                <a16:creationId xmlns:a16="http://schemas.microsoft.com/office/drawing/2014/main" id="{BD87DAF8-CEAD-4FCC-B27D-BEBF41388264}"/>
              </a:ext>
            </a:extLst>
          </p:cNvPr>
          <p:cNvCxnSpPr>
            <a:cxnSpLocks/>
          </p:cNvCxnSpPr>
          <p:nvPr/>
        </p:nvCxnSpPr>
        <p:spPr>
          <a:xfrm>
            <a:off x="4702815" y="3456782"/>
            <a:ext cx="0" cy="1195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5" name="Connettore 2 304">
            <a:extLst>
              <a:ext uri="{FF2B5EF4-FFF2-40B4-BE49-F238E27FC236}">
                <a16:creationId xmlns:a16="http://schemas.microsoft.com/office/drawing/2014/main" id="{892F6B81-37CA-493E-88FA-13681DD65EC3}"/>
              </a:ext>
            </a:extLst>
          </p:cNvPr>
          <p:cNvCxnSpPr>
            <a:cxnSpLocks/>
            <a:stCxn id="120" idx="6"/>
          </p:cNvCxnSpPr>
          <p:nvPr/>
        </p:nvCxnSpPr>
        <p:spPr>
          <a:xfrm>
            <a:off x="4083340" y="2985077"/>
            <a:ext cx="136815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8" name="Connettore 2 307">
            <a:extLst>
              <a:ext uri="{FF2B5EF4-FFF2-40B4-BE49-F238E27FC236}">
                <a16:creationId xmlns:a16="http://schemas.microsoft.com/office/drawing/2014/main" id="{57C333EE-6A59-4DD6-9B53-23A76BACE48E}"/>
              </a:ext>
            </a:extLst>
          </p:cNvPr>
          <p:cNvCxnSpPr/>
          <p:nvPr/>
        </p:nvCxnSpPr>
        <p:spPr>
          <a:xfrm flipV="1">
            <a:off x="9941192" y="2015575"/>
            <a:ext cx="0" cy="204350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10" name="Connettore 2 309">
            <a:extLst>
              <a:ext uri="{FF2B5EF4-FFF2-40B4-BE49-F238E27FC236}">
                <a16:creationId xmlns:a16="http://schemas.microsoft.com/office/drawing/2014/main" id="{1557A8F6-BE1F-4C06-A0B7-2B6E60775CD4}"/>
              </a:ext>
            </a:extLst>
          </p:cNvPr>
          <p:cNvCxnSpPr>
            <a:cxnSpLocks/>
          </p:cNvCxnSpPr>
          <p:nvPr/>
        </p:nvCxnSpPr>
        <p:spPr>
          <a:xfrm>
            <a:off x="8603346" y="3684732"/>
            <a:ext cx="3252563"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13" name="Connettore diritto 312">
            <a:extLst>
              <a:ext uri="{FF2B5EF4-FFF2-40B4-BE49-F238E27FC236}">
                <a16:creationId xmlns:a16="http://schemas.microsoft.com/office/drawing/2014/main" id="{DAC24BC9-3465-4DA0-A204-119A9AC270FF}"/>
              </a:ext>
            </a:extLst>
          </p:cNvPr>
          <p:cNvCxnSpPr/>
          <p:nvPr/>
        </p:nvCxnSpPr>
        <p:spPr>
          <a:xfrm>
            <a:off x="8603346" y="3684732"/>
            <a:ext cx="133784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5" name="Connettore diritto 314">
            <a:extLst>
              <a:ext uri="{FF2B5EF4-FFF2-40B4-BE49-F238E27FC236}">
                <a16:creationId xmlns:a16="http://schemas.microsoft.com/office/drawing/2014/main" id="{7BD05920-556B-43E6-B716-15E601666056}"/>
              </a:ext>
            </a:extLst>
          </p:cNvPr>
          <p:cNvCxnSpPr/>
          <p:nvPr/>
        </p:nvCxnSpPr>
        <p:spPr>
          <a:xfrm flipV="1">
            <a:off x="9941192" y="2414391"/>
            <a:ext cx="1270341" cy="127034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9" name="CasellaDiTesto 318">
            <a:extLst>
              <a:ext uri="{FF2B5EF4-FFF2-40B4-BE49-F238E27FC236}">
                <a16:creationId xmlns:a16="http://schemas.microsoft.com/office/drawing/2014/main" id="{4F4A3779-638B-4CB1-A8AC-BAC8FB5D39FF}"/>
              </a:ext>
            </a:extLst>
          </p:cNvPr>
          <p:cNvSpPr txBox="1"/>
          <p:nvPr/>
        </p:nvSpPr>
        <p:spPr>
          <a:xfrm>
            <a:off x="11748210" y="3695423"/>
            <a:ext cx="215397" cy="369332"/>
          </a:xfrm>
          <a:prstGeom prst="rect">
            <a:avLst/>
          </a:prstGeom>
          <a:noFill/>
        </p:spPr>
        <p:txBody>
          <a:bodyPr wrap="square" rtlCol="0">
            <a:spAutoFit/>
          </a:bodyPr>
          <a:lstStyle/>
          <a:p>
            <a:r>
              <a:rPr lang="en-GB" dirty="0"/>
              <a:t>x</a:t>
            </a:r>
          </a:p>
        </p:txBody>
      </p:sp>
      <p:sp>
        <p:nvSpPr>
          <p:cNvPr id="320" name="CasellaDiTesto 319">
            <a:extLst>
              <a:ext uri="{FF2B5EF4-FFF2-40B4-BE49-F238E27FC236}">
                <a16:creationId xmlns:a16="http://schemas.microsoft.com/office/drawing/2014/main" id="{879555A8-BBFD-45B0-AA4E-524108F1CED4}"/>
              </a:ext>
            </a:extLst>
          </p:cNvPr>
          <p:cNvSpPr txBox="1"/>
          <p:nvPr/>
        </p:nvSpPr>
        <p:spPr>
          <a:xfrm>
            <a:off x="9580857" y="1830909"/>
            <a:ext cx="215397" cy="369332"/>
          </a:xfrm>
          <a:prstGeom prst="rect">
            <a:avLst/>
          </a:prstGeom>
          <a:noFill/>
        </p:spPr>
        <p:txBody>
          <a:bodyPr wrap="square" rtlCol="0">
            <a:spAutoFit/>
          </a:bodyPr>
          <a:lstStyle/>
          <a:p>
            <a:r>
              <a:rPr lang="en-GB" dirty="0"/>
              <a:t>y</a:t>
            </a:r>
          </a:p>
        </p:txBody>
      </p:sp>
    </p:spTree>
    <p:extLst>
      <p:ext uri="{BB962C8B-B14F-4D97-AF65-F5344CB8AC3E}">
        <p14:creationId xmlns:p14="http://schemas.microsoft.com/office/powerpoint/2010/main" val="122735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a:t>
            </a:r>
          </a:p>
        </p:txBody>
      </p:sp>
      <p:grpSp>
        <p:nvGrpSpPr>
          <p:cNvPr id="286" name="!!perceptron">
            <a:extLst>
              <a:ext uri="{FF2B5EF4-FFF2-40B4-BE49-F238E27FC236}">
                <a16:creationId xmlns:a16="http://schemas.microsoft.com/office/drawing/2014/main" id="{CC078BFE-D01F-49CB-8952-8ECD5ED5C21D}"/>
              </a:ext>
            </a:extLst>
          </p:cNvPr>
          <p:cNvGrpSpPr/>
          <p:nvPr/>
        </p:nvGrpSpPr>
        <p:grpSpPr>
          <a:xfrm>
            <a:off x="1445242" y="2500626"/>
            <a:ext cx="6207487" cy="2999197"/>
            <a:chOff x="1445242" y="2500626"/>
            <a:chExt cx="6207487" cy="2999197"/>
          </a:xfrm>
        </p:grpSpPr>
        <p:sp>
          <p:nvSpPr>
            <p:cNvPr id="114" name="Ovale 113">
              <a:extLst>
                <a:ext uri="{FF2B5EF4-FFF2-40B4-BE49-F238E27FC236}">
                  <a16:creationId xmlns:a16="http://schemas.microsoft.com/office/drawing/2014/main" id="{09E5DE0B-1520-4B36-BEF2-B16C9EF183E3}"/>
                </a:ext>
              </a:extLst>
            </p:cNvPr>
            <p:cNvSpPr/>
            <p:nvPr/>
          </p:nvSpPr>
          <p:spPr>
            <a:xfrm>
              <a:off x="1445242" y="2500626"/>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e 114">
              <a:extLst>
                <a:ext uri="{FF2B5EF4-FFF2-40B4-BE49-F238E27FC236}">
                  <a16:creationId xmlns:a16="http://schemas.microsoft.com/office/drawing/2014/main" id="{3AAFC48E-604E-47CB-84C8-5B6FFB9526A5}"/>
                </a:ext>
              </a:extLst>
            </p:cNvPr>
            <p:cNvSpPr/>
            <p:nvPr/>
          </p:nvSpPr>
          <p:spPr>
            <a:xfrm>
              <a:off x="1445242" y="312931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e 116">
              <a:extLst>
                <a:ext uri="{FF2B5EF4-FFF2-40B4-BE49-F238E27FC236}">
                  <a16:creationId xmlns:a16="http://schemas.microsoft.com/office/drawing/2014/main" id="{DC6B8CB1-CC67-4223-8F0C-D5564887C3C4}"/>
                </a:ext>
              </a:extLst>
            </p:cNvPr>
            <p:cNvSpPr/>
            <p:nvPr/>
          </p:nvSpPr>
          <p:spPr>
            <a:xfrm>
              <a:off x="1445242" y="3757999"/>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e 117">
              <a:extLst>
                <a:ext uri="{FF2B5EF4-FFF2-40B4-BE49-F238E27FC236}">
                  <a16:creationId xmlns:a16="http://schemas.microsoft.com/office/drawing/2014/main" id="{22D7B838-CA3E-4A9B-A097-4F00852D2EB0}"/>
                </a:ext>
              </a:extLst>
            </p:cNvPr>
            <p:cNvSpPr/>
            <p:nvPr/>
          </p:nvSpPr>
          <p:spPr>
            <a:xfrm>
              <a:off x="1445242" y="4386685"/>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e 118">
              <a:extLst>
                <a:ext uri="{FF2B5EF4-FFF2-40B4-BE49-F238E27FC236}">
                  <a16:creationId xmlns:a16="http://schemas.microsoft.com/office/drawing/2014/main" id="{DCA291A8-AA61-4551-A7F9-DD201C9FB85F}"/>
                </a:ext>
              </a:extLst>
            </p:cNvPr>
            <p:cNvSpPr/>
            <p:nvPr/>
          </p:nvSpPr>
          <p:spPr>
            <a:xfrm>
              <a:off x="1445242" y="501537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e 119">
              <a:extLst>
                <a:ext uri="{FF2B5EF4-FFF2-40B4-BE49-F238E27FC236}">
                  <a16:creationId xmlns:a16="http://schemas.microsoft.com/office/drawing/2014/main" id="{BD173E8D-B33E-4E93-A76F-A5F254DA9016}"/>
                </a:ext>
              </a:extLst>
            </p:cNvPr>
            <p:cNvSpPr/>
            <p:nvPr/>
          </p:nvSpPr>
          <p:spPr>
            <a:xfrm>
              <a:off x="3629034" y="2742851"/>
              <a:ext cx="454306" cy="48445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1" name="Connettore 2 120">
              <a:extLst>
                <a:ext uri="{FF2B5EF4-FFF2-40B4-BE49-F238E27FC236}">
                  <a16:creationId xmlns:a16="http://schemas.microsoft.com/office/drawing/2014/main" id="{767DAE62-13C0-41AB-AF22-939FF5E7B4BA}"/>
                </a:ext>
              </a:extLst>
            </p:cNvPr>
            <p:cNvCxnSpPr>
              <a:stCxn id="114" idx="6"/>
              <a:endCxn id="120" idx="2"/>
            </p:cNvCxnSpPr>
            <p:nvPr/>
          </p:nvCxnSpPr>
          <p:spPr>
            <a:xfrm>
              <a:off x="1899548" y="2742852"/>
              <a:ext cx="1729486" cy="24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ttore 2 121">
              <a:extLst>
                <a:ext uri="{FF2B5EF4-FFF2-40B4-BE49-F238E27FC236}">
                  <a16:creationId xmlns:a16="http://schemas.microsoft.com/office/drawing/2014/main" id="{913BBAB5-7832-4A1A-B7BB-0CB47E863C6C}"/>
                </a:ext>
              </a:extLst>
            </p:cNvPr>
            <p:cNvCxnSpPr>
              <a:stCxn id="115" idx="6"/>
              <a:endCxn id="120" idx="2"/>
            </p:cNvCxnSpPr>
            <p:nvPr/>
          </p:nvCxnSpPr>
          <p:spPr>
            <a:xfrm flipV="1">
              <a:off x="1899548" y="2985077"/>
              <a:ext cx="1729486" cy="386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a:extLst>
                <a:ext uri="{FF2B5EF4-FFF2-40B4-BE49-F238E27FC236}">
                  <a16:creationId xmlns:a16="http://schemas.microsoft.com/office/drawing/2014/main" id="{962ED15E-AE4D-4C1A-ABEC-312EA9CCA727}"/>
                </a:ext>
              </a:extLst>
            </p:cNvPr>
            <p:cNvCxnSpPr>
              <a:stCxn id="117" idx="6"/>
              <a:endCxn id="120" idx="2"/>
            </p:cNvCxnSpPr>
            <p:nvPr/>
          </p:nvCxnSpPr>
          <p:spPr>
            <a:xfrm flipV="1">
              <a:off x="1899548" y="2985077"/>
              <a:ext cx="1729486" cy="1015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Connettore 2 123">
              <a:extLst>
                <a:ext uri="{FF2B5EF4-FFF2-40B4-BE49-F238E27FC236}">
                  <a16:creationId xmlns:a16="http://schemas.microsoft.com/office/drawing/2014/main" id="{0493F356-A912-4984-BEB6-E4B6693DC1B3}"/>
                </a:ext>
              </a:extLst>
            </p:cNvPr>
            <p:cNvCxnSpPr>
              <a:stCxn id="118" idx="6"/>
              <a:endCxn id="120" idx="2"/>
            </p:cNvCxnSpPr>
            <p:nvPr/>
          </p:nvCxnSpPr>
          <p:spPr>
            <a:xfrm flipV="1">
              <a:off x="1899548" y="2985077"/>
              <a:ext cx="1729486" cy="164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Connettore 2 124">
              <a:extLst>
                <a:ext uri="{FF2B5EF4-FFF2-40B4-BE49-F238E27FC236}">
                  <a16:creationId xmlns:a16="http://schemas.microsoft.com/office/drawing/2014/main" id="{77ECCB3C-3C45-412D-86C5-DEA8F73A6560}"/>
                </a:ext>
              </a:extLst>
            </p:cNvPr>
            <p:cNvCxnSpPr>
              <a:stCxn id="119" idx="6"/>
              <a:endCxn id="120" idx="2"/>
            </p:cNvCxnSpPr>
            <p:nvPr/>
          </p:nvCxnSpPr>
          <p:spPr>
            <a:xfrm flipV="1">
              <a:off x="1899548"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Ovale 125">
              <a:extLst>
                <a:ext uri="{FF2B5EF4-FFF2-40B4-BE49-F238E27FC236}">
                  <a16:creationId xmlns:a16="http://schemas.microsoft.com/office/drawing/2014/main" id="{8196905E-E8AF-4846-A8E5-9B5F19A17AC5}"/>
                </a:ext>
              </a:extLst>
            </p:cNvPr>
            <p:cNvSpPr/>
            <p:nvPr/>
          </p:nvSpPr>
          <p:spPr>
            <a:xfrm>
              <a:off x="3624068" y="3757998"/>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e 127">
              <a:extLst>
                <a:ext uri="{FF2B5EF4-FFF2-40B4-BE49-F238E27FC236}">
                  <a16:creationId xmlns:a16="http://schemas.microsoft.com/office/drawing/2014/main" id="{C7403084-060A-40CD-8CC4-D638E9752EC2}"/>
                </a:ext>
              </a:extLst>
            </p:cNvPr>
            <p:cNvSpPr/>
            <p:nvPr/>
          </p:nvSpPr>
          <p:spPr>
            <a:xfrm>
              <a:off x="3624068" y="4773146"/>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9" name="Connettore 2 128">
              <a:extLst>
                <a:ext uri="{FF2B5EF4-FFF2-40B4-BE49-F238E27FC236}">
                  <a16:creationId xmlns:a16="http://schemas.microsoft.com/office/drawing/2014/main" id="{0D756BCC-B3CB-452A-8C0E-DCF8DA5034E7}"/>
                </a:ext>
              </a:extLst>
            </p:cNvPr>
            <p:cNvCxnSpPr>
              <a:cxnSpLocks/>
            </p:cNvCxnSpPr>
            <p:nvPr/>
          </p:nvCxnSpPr>
          <p:spPr>
            <a:xfrm>
              <a:off x="1899548" y="2742851"/>
              <a:ext cx="1724520" cy="12573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a:extLst>
                <a:ext uri="{FF2B5EF4-FFF2-40B4-BE49-F238E27FC236}">
                  <a16:creationId xmlns:a16="http://schemas.microsoft.com/office/drawing/2014/main" id="{2581135E-FFF9-4FB6-B69F-D48D1AECD883}"/>
                </a:ext>
              </a:extLst>
            </p:cNvPr>
            <p:cNvCxnSpPr>
              <a:stCxn id="115" idx="6"/>
              <a:endCxn id="126" idx="2"/>
            </p:cNvCxnSpPr>
            <p:nvPr/>
          </p:nvCxnSpPr>
          <p:spPr>
            <a:xfrm>
              <a:off x="1899548" y="3371538"/>
              <a:ext cx="1724520" cy="62868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nettore 2 130">
              <a:extLst>
                <a:ext uri="{FF2B5EF4-FFF2-40B4-BE49-F238E27FC236}">
                  <a16:creationId xmlns:a16="http://schemas.microsoft.com/office/drawing/2014/main" id="{3E14B48F-05B4-4EE1-BAFD-46209704791D}"/>
                </a:ext>
              </a:extLst>
            </p:cNvPr>
            <p:cNvCxnSpPr>
              <a:stCxn id="117" idx="6"/>
              <a:endCxn id="126" idx="2"/>
            </p:cNvCxnSpPr>
            <p:nvPr/>
          </p:nvCxnSpPr>
          <p:spPr>
            <a:xfrm flipV="1">
              <a:off x="1899548" y="4000224"/>
              <a:ext cx="172452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nettore 2 131">
              <a:extLst>
                <a:ext uri="{FF2B5EF4-FFF2-40B4-BE49-F238E27FC236}">
                  <a16:creationId xmlns:a16="http://schemas.microsoft.com/office/drawing/2014/main" id="{4E2E213A-ABED-4419-9C14-B5335E3AA5BB}"/>
                </a:ext>
              </a:extLst>
            </p:cNvPr>
            <p:cNvCxnSpPr>
              <a:stCxn id="118" idx="6"/>
              <a:endCxn id="126" idx="2"/>
            </p:cNvCxnSpPr>
            <p:nvPr/>
          </p:nvCxnSpPr>
          <p:spPr>
            <a:xfrm flipV="1">
              <a:off x="1899548" y="4000224"/>
              <a:ext cx="1724520" cy="628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a:extLst>
                <a:ext uri="{FF2B5EF4-FFF2-40B4-BE49-F238E27FC236}">
                  <a16:creationId xmlns:a16="http://schemas.microsoft.com/office/drawing/2014/main" id="{49B5A0DC-B6C9-408A-BFA8-B89112D6C105}"/>
                </a:ext>
              </a:extLst>
            </p:cNvPr>
            <p:cNvCxnSpPr>
              <a:stCxn id="119" idx="6"/>
              <a:endCxn id="126" idx="1"/>
            </p:cNvCxnSpPr>
            <p:nvPr/>
          </p:nvCxnSpPr>
          <p:spPr>
            <a:xfrm flipV="1">
              <a:off x="1899548" y="4000224"/>
              <a:ext cx="1724520" cy="12573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ttore 2 133">
              <a:extLst>
                <a:ext uri="{FF2B5EF4-FFF2-40B4-BE49-F238E27FC236}">
                  <a16:creationId xmlns:a16="http://schemas.microsoft.com/office/drawing/2014/main" id="{FA0153A5-38AF-4A5E-A5AE-A116053E68C9}"/>
                </a:ext>
              </a:extLst>
            </p:cNvPr>
            <p:cNvCxnSpPr>
              <a:stCxn id="114" idx="6"/>
              <a:endCxn id="128" idx="2"/>
            </p:cNvCxnSpPr>
            <p:nvPr/>
          </p:nvCxnSpPr>
          <p:spPr>
            <a:xfrm>
              <a:off x="1899548" y="2742852"/>
              <a:ext cx="1724520" cy="22725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E9CE6369-4EF7-4883-82D6-D92EE517667F}"/>
                </a:ext>
              </a:extLst>
            </p:cNvPr>
            <p:cNvCxnSpPr>
              <a:stCxn id="115" idx="6"/>
              <a:endCxn id="128" idx="2"/>
            </p:cNvCxnSpPr>
            <p:nvPr/>
          </p:nvCxnSpPr>
          <p:spPr>
            <a:xfrm>
              <a:off x="1899548" y="3371538"/>
              <a:ext cx="1724520" cy="16438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3D3443FD-33B3-4965-A5D5-60E2112F888A}"/>
                </a:ext>
              </a:extLst>
            </p:cNvPr>
            <p:cNvCxnSpPr>
              <a:stCxn id="117" idx="6"/>
              <a:endCxn id="128" idx="2"/>
            </p:cNvCxnSpPr>
            <p:nvPr/>
          </p:nvCxnSpPr>
          <p:spPr>
            <a:xfrm>
              <a:off x="1899548" y="4000225"/>
              <a:ext cx="1724520" cy="101514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1EE3F874-C4AC-43C8-8CED-867AAE3416D4}"/>
                </a:ext>
              </a:extLst>
            </p:cNvPr>
            <p:cNvCxnSpPr>
              <a:stCxn id="118" idx="6"/>
              <a:endCxn id="128" idx="2"/>
            </p:cNvCxnSpPr>
            <p:nvPr/>
          </p:nvCxnSpPr>
          <p:spPr>
            <a:xfrm>
              <a:off x="1899548" y="4628911"/>
              <a:ext cx="1724520" cy="38646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B12BB6E1-D9E8-45B9-9408-39CE04E8CD57}"/>
                </a:ext>
              </a:extLst>
            </p:cNvPr>
            <p:cNvCxnSpPr>
              <a:stCxn id="119" idx="6"/>
              <a:endCxn id="128" idx="2"/>
            </p:cNvCxnSpPr>
            <p:nvPr/>
          </p:nvCxnSpPr>
          <p:spPr>
            <a:xfrm flipV="1">
              <a:off x="1899548" y="5015371"/>
              <a:ext cx="1724520" cy="24222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9" name="Ovale 138">
              <a:extLst>
                <a:ext uri="{FF2B5EF4-FFF2-40B4-BE49-F238E27FC236}">
                  <a16:creationId xmlns:a16="http://schemas.microsoft.com/office/drawing/2014/main" id="{33594973-FE61-4C00-9BAF-2BA2C23F71CE}"/>
                </a:ext>
              </a:extLst>
            </p:cNvPr>
            <p:cNvSpPr/>
            <p:nvPr/>
          </p:nvSpPr>
          <p:spPr>
            <a:xfrm>
              <a:off x="5802895" y="3757998"/>
              <a:ext cx="454306" cy="484451"/>
            </a:xfrm>
            <a:prstGeom prst="ellipse">
              <a:avLst/>
            </a:prstGeom>
            <a:solidFill>
              <a:schemeClr val="accent6">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0" name="Connettore 2 139">
              <a:extLst>
                <a:ext uri="{FF2B5EF4-FFF2-40B4-BE49-F238E27FC236}">
                  <a16:creationId xmlns:a16="http://schemas.microsoft.com/office/drawing/2014/main" id="{856062BE-7AFF-49AD-BDFE-CA34C2C3F150}"/>
                </a:ext>
              </a:extLst>
            </p:cNvPr>
            <p:cNvCxnSpPr>
              <a:stCxn id="120" idx="6"/>
              <a:endCxn id="139" idx="2"/>
            </p:cNvCxnSpPr>
            <p:nvPr/>
          </p:nvCxnSpPr>
          <p:spPr>
            <a:xfrm>
              <a:off x="4083341" y="2985077"/>
              <a:ext cx="1719554"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nettore 2 140">
              <a:extLst>
                <a:ext uri="{FF2B5EF4-FFF2-40B4-BE49-F238E27FC236}">
                  <a16:creationId xmlns:a16="http://schemas.microsoft.com/office/drawing/2014/main" id="{0A209941-9B5F-45E2-BDA0-FFD41826566C}"/>
                </a:ext>
              </a:extLst>
            </p:cNvPr>
            <p:cNvCxnSpPr>
              <a:cxnSpLocks/>
            </p:cNvCxnSpPr>
            <p:nvPr/>
          </p:nvCxnSpPr>
          <p:spPr>
            <a:xfrm>
              <a:off x="4078375" y="4000222"/>
              <a:ext cx="172452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a:extLst>
                <a:ext uri="{FF2B5EF4-FFF2-40B4-BE49-F238E27FC236}">
                  <a16:creationId xmlns:a16="http://schemas.microsoft.com/office/drawing/2014/main" id="{51D19DC4-5C52-48EC-91BA-D6D324B4014D}"/>
                </a:ext>
              </a:extLst>
            </p:cNvPr>
            <p:cNvCxnSpPr>
              <a:stCxn id="128" idx="6"/>
              <a:endCxn id="139" idx="2"/>
            </p:cNvCxnSpPr>
            <p:nvPr/>
          </p:nvCxnSpPr>
          <p:spPr>
            <a:xfrm flipV="1">
              <a:off x="4078375" y="4000224"/>
              <a:ext cx="1724520"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nettore 2 142" hidden="1">
              <a:extLst>
                <a:ext uri="{FF2B5EF4-FFF2-40B4-BE49-F238E27FC236}">
                  <a16:creationId xmlns:a16="http://schemas.microsoft.com/office/drawing/2014/main" id="{9645A01A-D581-4390-9439-234D617A2D94}"/>
                </a:ext>
              </a:extLst>
            </p:cNvPr>
            <p:cNvCxnSpPr>
              <a:stCxn id="139" idx="6"/>
            </p:cNvCxnSpPr>
            <p:nvPr/>
          </p:nvCxnSpPr>
          <p:spPr>
            <a:xfrm flipV="1">
              <a:off x="6257201" y="4000223"/>
              <a:ext cx="1395528" cy="1"/>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Connettore 2 283">
              <a:extLst>
                <a:ext uri="{FF2B5EF4-FFF2-40B4-BE49-F238E27FC236}">
                  <a16:creationId xmlns:a16="http://schemas.microsoft.com/office/drawing/2014/main" id="{61580D45-AFA6-4886-91FE-09D5D4C4ABDE}"/>
                </a:ext>
              </a:extLst>
            </p:cNvPr>
            <p:cNvCxnSpPr/>
            <p:nvPr/>
          </p:nvCxnSpPr>
          <p:spPr>
            <a:xfrm flipV="1">
              <a:off x="1899547"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Connettore 2 284">
              <a:extLst>
                <a:ext uri="{FF2B5EF4-FFF2-40B4-BE49-F238E27FC236}">
                  <a16:creationId xmlns:a16="http://schemas.microsoft.com/office/drawing/2014/main" id="{AFF95457-2AB1-43FF-A422-EAB9E1247582}"/>
                </a:ext>
              </a:extLst>
            </p:cNvPr>
            <p:cNvCxnSpPr/>
            <p:nvPr/>
          </p:nvCxnSpPr>
          <p:spPr>
            <a:xfrm flipV="1">
              <a:off x="1899547" y="4000222"/>
              <a:ext cx="1724520" cy="62868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grpSp>
      <p:sp>
        <p:nvSpPr>
          <p:cNvPr id="58" name="CasellaDiTesto 57">
            <a:extLst>
              <a:ext uri="{FF2B5EF4-FFF2-40B4-BE49-F238E27FC236}">
                <a16:creationId xmlns:a16="http://schemas.microsoft.com/office/drawing/2014/main" id="{18EF4AEC-A972-4745-90A3-6C31DD724E69}"/>
              </a:ext>
            </a:extLst>
          </p:cNvPr>
          <p:cNvSpPr txBox="1"/>
          <p:nvPr/>
        </p:nvSpPr>
        <p:spPr>
          <a:xfrm>
            <a:off x="7302926" y="2227699"/>
            <a:ext cx="4050874" cy="3693319"/>
          </a:xfrm>
          <a:prstGeom prst="rect">
            <a:avLst/>
          </a:prstGeom>
          <a:noFill/>
        </p:spPr>
        <p:txBody>
          <a:bodyPr wrap="square" rtlCol="0">
            <a:spAutoFit/>
          </a:bodyPr>
          <a:lstStyle/>
          <a:p>
            <a:r>
              <a:rPr lang="en-GB" dirty="0"/>
              <a:t>As we mentioned earlier, a NN as the one showed here is called </a:t>
            </a:r>
            <a:r>
              <a:rPr lang="en-GB" i="1" dirty="0"/>
              <a:t>feedforward </a:t>
            </a:r>
            <a:r>
              <a:rPr lang="en-GB" dirty="0"/>
              <a:t>NN, because the information flows only in one direction (forward, indeed).</a:t>
            </a:r>
          </a:p>
          <a:p>
            <a:endParaRPr lang="en-GB" dirty="0"/>
          </a:p>
          <a:p>
            <a:r>
              <a:rPr lang="en-GB" dirty="0"/>
              <a:t>It is also known as </a:t>
            </a:r>
            <a:r>
              <a:rPr lang="en-GB" i="1" dirty="0"/>
              <a:t>fully connected </a:t>
            </a:r>
            <a:r>
              <a:rPr lang="en-GB" dirty="0"/>
              <a:t>NN, because every neuron of a layer is connected to every neuron of the following layer.</a:t>
            </a:r>
          </a:p>
          <a:p>
            <a:endParaRPr lang="en-GB" dirty="0"/>
          </a:p>
          <a:p>
            <a:r>
              <a:rPr lang="en-GB" dirty="0"/>
              <a:t>It is the first and the simplest type of Neural Network devised</a:t>
            </a:r>
          </a:p>
          <a:p>
            <a:endParaRPr lang="en-GB" dirty="0"/>
          </a:p>
        </p:txBody>
      </p:sp>
    </p:spTree>
    <p:extLst>
      <p:ext uri="{BB962C8B-B14F-4D97-AF65-F5344CB8AC3E}">
        <p14:creationId xmlns:p14="http://schemas.microsoft.com/office/powerpoint/2010/main" val="323153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the learning process</a:t>
            </a:r>
          </a:p>
        </p:txBody>
      </p:sp>
      <p:sp>
        <p:nvSpPr>
          <p:cNvPr id="3" name="CasellaDiTesto 2">
            <a:extLst>
              <a:ext uri="{FF2B5EF4-FFF2-40B4-BE49-F238E27FC236}">
                <a16:creationId xmlns:a16="http://schemas.microsoft.com/office/drawing/2014/main" id="{3CE86153-1BD6-4DBE-B28D-30FC729B3E92}"/>
              </a:ext>
            </a:extLst>
          </p:cNvPr>
          <p:cNvSpPr txBox="1"/>
          <p:nvPr/>
        </p:nvSpPr>
        <p:spPr>
          <a:xfrm flipH="1">
            <a:off x="838200" y="1834937"/>
            <a:ext cx="10399307" cy="646331"/>
          </a:xfrm>
          <a:prstGeom prst="rect">
            <a:avLst/>
          </a:prstGeom>
          <a:noFill/>
        </p:spPr>
        <p:txBody>
          <a:bodyPr wrap="square" rtlCol="0">
            <a:spAutoFit/>
          </a:bodyPr>
          <a:lstStyle/>
          <a:p>
            <a:r>
              <a:rPr lang="en-GB" dirty="0"/>
              <a:t>At the beginning of this section we said that the perceptron was able to </a:t>
            </a:r>
            <a:r>
              <a:rPr lang="en-GB" i="1" dirty="0"/>
              <a:t>learn </a:t>
            </a:r>
            <a:r>
              <a:rPr lang="en-GB" dirty="0"/>
              <a:t>information about the input. A NN, which is a generalization of a perceptron, is also able to learn; but how?</a:t>
            </a:r>
          </a:p>
        </p:txBody>
      </p:sp>
      <p:grpSp>
        <p:nvGrpSpPr>
          <p:cNvPr id="4" name="!!perceptron">
            <a:extLst>
              <a:ext uri="{FF2B5EF4-FFF2-40B4-BE49-F238E27FC236}">
                <a16:creationId xmlns:a16="http://schemas.microsoft.com/office/drawing/2014/main" id="{942C7E3B-8A9C-4454-BD3B-A1A1F9B9C8CF}"/>
              </a:ext>
            </a:extLst>
          </p:cNvPr>
          <p:cNvGrpSpPr/>
          <p:nvPr/>
        </p:nvGrpSpPr>
        <p:grpSpPr>
          <a:xfrm>
            <a:off x="1126122" y="2770650"/>
            <a:ext cx="6207487" cy="2999197"/>
            <a:chOff x="1445242" y="2500626"/>
            <a:chExt cx="6207487" cy="2999197"/>
          </a:xfrm>
        </p:grpSpPr>
        <p:sp>
          <p:nvSpPr>
            <p:cNvPr id="5" name="Ovale 4">
              <a:extLst>
                <a:ext uri="{FF2B5EF4-FFF2-40B4-BE49-F238E27FC236}">
                  <a16:creationId xmlns:a16="http://schemas.microsoft.com/office/drawing/2014/main" id="{55846AF8-D52D-4CF2-B8F7-2CFFB63002C9}"/>
                </a:ext>
              </a:extLst>
            </p:cNvPr>
            <p:cNvSpPr/>
            <p:nvPr/>
          </p:nvSpPr>
          <p:spPr>
            <a:xfrm>
              <a:off x="1445242" y="2500626"/>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AE37E0AD-2DBC-4CAC-998D-1AD3BAB6A0D6}"/>
                </a:ext>
              </a:extLst>
            </p:cNvPr>
            <p:cNvSpPr/>
            <p:nvPr/>
          </p:nvSpPr>
          <p:spPr>
            <a:xfrm>
              <a:off x="1445242" y="312931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76A0F6A7-2786-452E-AB64-00E49EAC3208}"/>
                </a:ext>
              </a:extLst>
            </p:cNvPr>
            <p:cNvSpPr/>
            <p:nvPr/>
          </p:nvSpPr>
          <p:spPr>
            <a:xfrm>
              <a:off x="1445242" y="3757999"/>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8F26D4ED-92A7-4D83-81B0-B2591D9AFB56}"/>
                </a:ext>
              </a:extLst>
            </p:cNvPr>
            <p:cNvSpPr/>
            <p:nvPr/>
          </p:nvSpPr>
          <p:spPr>
            <a:xfrm>
              <a:off x="1445242" y="4386685"/>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585F5C18-4146-484A-AEFA-732F02621F44}"/>
                </a:ext>
              </a:extLst>
            </p:cNvPr>
            <p:cNvSpPr/>
            <p:nvPr/>
          </p:nvSpPr>
          <p:spPr>
            <a:xfrm>
              <a:off x="1445242" y="501537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e 9">
              <a:extLst>
                <a:ext uri="{FF2B5EF4-FFF2-40B4-BE49-F238E27FC236}">
                  <a16:creationId xmlns:a16="http://schemas.microsoft.com/office/drawing/2014/main" id="{DFC4D689-EA7A-47B0-A429-6D62214778FD}"/>
                </a:ext>
              </a:extLst>
            </p:cNvPr>
            <p:cNvSpPr/>
            <p:nvPr/>
          </p:nvSpPr>
          <p:spPr>
            <a:xfrm>
              <a:off x="3629034" y="2742851"/>
              <a:ext cx="454306" cy="48445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486F68A8-D956-440A-9CFE-33A29F0F3425}"/>
                </a:ext>
              </a:extLst>
            </p:cNvPr>
            <p:cNvCxnSpPr>
              <a:stCxn id="5" idx="6"/>
              <a:endCxn id="10" idx="2"/>
            </p:cNvCxnSpPr>
            <p:nvPr/>
          </p:nvCxnSpPr>
          <p:spPr>
            <a:xfrm>
              <a:off x="1899548" y="2742852"/>
              <a:ext cx="1729486" cy="24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F1163CB4-8979-4CF5-8F97-79218D9472F7}"/>
                </a:ext>
              </a:extLst>
            </p:cNvPr>
            <p:cNvCxnSpPr>
              <a:stCxn id="6" idx="6"/>
              <a:endCxn id="10" idx="2"/>
            </p:cNvCxnSpPr>
            <p:nvPr/>
          </p:nvCxnSpPr>
          <p:spPr>
            <a:xfrm flipV="1">
              <a:off x="1899548" y="2985077"/>
              <a:ext cx="1729486" cy="386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643A88F1-8344-4F37-BDF5-BF9454D67320}"/>
                </a:ext>
              </a:extLst>
            </p:cNvPr>
            <p:cNvCxnSpPr>
              <a:stCxn id="7" idx="6"/>
              <a:endCxn id="10" idx="2"/>
            </p:cNvCxnSpPr>
            <p:nvPr/>
          </p:nvCxnSpPr>
          <p:spPr>
            <a:xfrm flipV="1">
              <a:off x="1899548" y="2985077"/>
              <a:ext cx="1729486" cy="1015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43F64493-2E13-44A6-86A5-71659FA83C62}"/>
                </a:ext>
              </a:extLst>
            </p:cNvPr>
            <p:cNvCxnSpPr>
              <a:stCxn id="8" idx="6"/>
              <a:endCxn id="10" idx="2"/>
            </p:cNvCxnSpPr>
            <p:nvPr/>
          </p:nvCxnSpPr>
          <p:spPr>
            <a:xfrm flipV="1">
              <a:off x="1899548" y="2985077"/>
              <a:ext cx="1729486" cy="164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3949D7BB-5B7E-4CC4-A975-8F86AD67239E}"/>
                </a:ext>
              </a:extLst>
            </p:cNvPr>
            <p:cNvCxnSpPr>
              <a:stCxn id="9" idx="6"/>
              <a:endCxn id="10" idx="2"/>
            </p:cNvCxnSpPr>
            <p:nvPr/>
          </p:nvCxnSpPr>
          <p:spPr>
            <a:xfrm flipV="1">
              <a:off x="1899548"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0CE73D8-E6D3-462A-8590-CABF3836B04E}"/>
                </a:ext>
              </a:extLst>
            </p:cNvPr>
            <p:cNvSpPr/>
            <p:nvPr/>
          </p:nvSpPr>
          <p:spPr>
            <a:xfrm>
              <a:off x="3624068" y="3757998"/>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e 16">
              <a:extLst>
                <a:ext uri="{FF2B5EF4-FFF2-40B4-BE49-F238E27FC236}">
                  <a16:creationId xmlns:a16="http://schemas.microsoft.com/office/drawing/2014/main" id="{F5A2AD00-295B-4EDA-B89A-970A522877E3}"/>
                </a:ext>
              </a:extLst>
            </p:cNvPr>
            <p:cNvSpPr/>
            <p:nvPr/>
          </p:nvSpPr>
          <p:spPr>
            <a:xfrm>
              <a:off x="3624068" y="4773146"/>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ttore 2 17">
              <a:extLst>
                <a:ext uri="{FF2B5EF4-FFF2-40B4-BE49-F238E27FC236}">
                  <a16:creationId xmlns:a16="http://schemas.microsoft.com/office/drawing/2014/main" id="{6B1778B2-202C-4533-B6E1-42660227BFFF}"/>
                </a:ext>
              </a:extLst>
            </p:cNvPr>
            <p:cNvCxnSpPr>
              <a:cxnSpLocks/>
            </p:cNvCxnSpPr>
            <p:nvPr/>
          </p:nvCxnSpPr>
          <p:spPr>
            <a:xfrm>
              <a:off x="1899548" y="2742851"/>
              <a:ext cx="1724520" cy="12573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F76BFB20-96C3-4D86-A328-4A160EB7AFFD}"/>
                </a:ext>
              </a:extLst>
            </p:cNvPr>
            <p:cNvCxnSpPr>
              <a:stCxn id="6" idx="6"/>
              <a:endCxn id="16" idx="2"/>
            </p:cNvCxnSpPr>
            <p:nvPr/>
          </p:nvCxnSpPr>
          <p:spPr>
            <a:xfrm>
              <a:off x="1899548" y="3371538"/>
              <a:ext cx="1724520" cy="62868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0BD9195-B0E7-40E2-BD3A-EF9E497227DA}"/>
                </a:ext>
              </a:extLst>
            </p:cNvPr>
            <p:cNvCxnSpPr>
              <a:stCxn id="7" idx="6"/>
              <a:endCxn id="16" idx="2"/>
            </p:cNvCxnSpPr>
            <p:nvPr/>
          </p:nvCxnSpPr>
          <p:spPr>
            <a:xfrm flipV="1">
              <a:off x="1899548" y="4000224"/>
              <a:ext cx="172452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BD79C4DE-C577-40FB-8CE8-37522579F488}"/>
                </a:ext>
              </a:extLst>
            </p:cNvPr>
            <p:cNvCxnSpPr>
              <a:stCxn id="8" idx="6"/>
              <a:endCxn id="16" idx="2"/>
            </p:cNvCxnSpPr>
            <p:nvPr/>
          </p:nvCxnSpPr>
          <p:spPr>
            <a:xfrm flipV="1">
              <a:off x="1899548" y="4000224"/>
              <a:ext cx="1724520" cy="628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91DFF0EE-F679-4D78-A079-3A27206BECF5}"/>
                </a:ext>
              </a:extLst>
            </p:cNvPr>
            <p:cNvCxnSpPr>
              <a:stCxn id="9" idx="6"/>
              <a:endCxn id="16" idx="1"/>
            </p:cNvCxnSpPr>
            <p:nvPr/>
          </p:nvCxnSpPr>
          <p:spPr>
            <a:xfrm flipV="1">
              <a:off x="1899548" y="4000224"/>
              <a:ext cx="1724520" cy="12573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7FAC7357-2C67-45FD-BB29-43D47EA7F63A}"/>
                </a:ext>
              </a:extLst>
            </p:cNvPr>
            <p:cNvCxnSpPr>
              <a:stCxn id="5" idx="6"/>
              <a:endCxn id="17" idx="2"/>
            </p:cNvCxnSpPr>
            <p:nvPr/>
          </p:nvCxnSpPr>
          <p:spPr>
            <a:xfrm>
              <a:off x="1899548" y="2742852"/>
              <a:ext cx="1724520" cy="22725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DAE3BF25-F2A5-496D-A16F-2957A6C1D771}"/>
                </a:ext>
              </a:extLst>
            </p:cNvPr>
            <p:cNvCxnSpPr>
              <a:stCxn id="6" idx="6"/>
              <a:endCxn id="17" idx="2"/>
            </p:cNvCxnSpPr>
            <p:nvPr/>
          </p:nvCxnSpPr>
          <p:spPr>
            <a:xfrm>
              <a:off x="1899548" y="3371538"/>
              <a:ext cx="1724520" cy="16438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5D95494F-D2C0-4340-82B3-06D72CC1FAC3}"/>
                </a:ext>
              </a:extLst>
            </p:cNvPr>
            <p:cNvCxnSpPr>
              <a:stCxn id="7" idx="6"/>
              <a:endCxn id="17" idx="2"/>
            </p:cNvCxnSpPr>
            <p:nvPr/>
          </p:nvCxnSpPr>
          <p:spPr>
            <a:xfrm>
              <a:off x="1899548" y="4000225"/>
              <a:ext cx="1724520" cy="101514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92DA9E58-3510-4016-BB32-EAEC6E012B27}"/>
                </a:ext>
              </a:extLst>
            </p:cNvPr>
            <p:cNvCxnSpPr>
              <a:stCxn id="8" idx="6"/>
              <a:endCxn id="17" idx="2"/>
            </p:cNvCxnSpPr>
            <p:nvPr/>
          </p:nvCxnSpPr>
          <p:spPr>
            <a:xfrm>
              <a:off x="1899548" y="4628911"/>
              <a:ext cx="1724520" cy="38646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455D7703-DF94-4932-91C4-DA3E9CAC7187}"/>
                </a:ext>
              </a:extLst>
            </p:cNvPr>
            <p:cNvCxnSpPr>
              <a:stCxn id="9" idx="6"/>
              <a:endCxn id="17" idx="2"/>
            </p:cNvCxnSpPr>
            <p:nvPr/>
          </p:nvCxnSpPr>
          <p:spPr>
            <a:xfrm flipV="1">
              <a:off x="1899548" y="5015371"/>
              <a:ext cx="1724520" cy="24222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Ovale 27">
              <a:extLst>
                <a:ext uri="{FF2B5EF4-FFF2-40B4-BE49-F238E27FC236}">
                  <a16:creationId xmlns:a16="http://schemas.microsoft.com/office/drawing/2014/main" id="{0EDFC76E-E0D1-4DE6-ABB3-64EF7D070085}"/>
                </a:ext>
              </a:extLst>
            </p:cNvPr>
            <p:cNvSpPr/>
            <p:nvPr/>
          </p:nvSpPr>
          <p:spPr>
            <a:xfrm>
              <a:off x="5802895" y="3757998"/>
              <a:ext cx="454306" cy="484451"/>
            </a:xfrm>
            <a:prstGeom prst="ellipse">
              <a:avLst/>
            </a:prstGeom>
            <a:solidFill>
              <a:schemeClr val="accent6">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Connettore 2 28">
              <a:extLst>
                <a:ext uri="{FF2B5EF4-FFF2-40B4-BE49-F238E27FC236}">
                  <a16:creationId xmlns:a16="http://schemas.microsoft.com/office/drawing/2014/main" id="{D8CAF973-E0DF-4D25-A3C3-92EA84449AEA}"/>
                </a:ext>
              </a:extLst>
            </p:cNvPr>
            <p:cNvCxnSpPr>
              <a:stCxn id="10" idx="6"/>
              <a:endCxn id="28" idx="2"/>
            </p:cNvCxnSpPr>
            <p:nvPr/>
          </p:nvCxnSpPr>
          <p:spPr>
            <a:xfrm>
              <a:off x="4083341" y="2985077"/>
              <a:ext cx="1719554"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059419EF-50DD-4E22-AEF0-479AB9A62CE5}"/>
                </a:ext>
              </a:extLst>
            </p:cNvPr>
            <p:cNvCxnSpPr>
              <a:cxnSpLocks/>
            </p:cNvCxnSpPr>
            <p:nvPr/>
          </p:nvCxnSpPr>
          <p:spPr>
            <a:xfrm>
              <a:off x="4078375" y="4000222"/>
              <a:ext cx="172452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2FE38017-02FF-4E29-9714-81352236F6B1}"/>
                </a:ext>
              </a:extLst>
            </p:cNvPr>
            <p:cNvCxnSpPr>
              <a:stCxn id="17" idx="6"/>
              <a:endCxn id="28" idx="2"/>
            </p:cNvCxnSpPr>
            <p:nvPr/>
          </p:nvCxnSpPr>
          <p:spPr>
            <a:xfrm flipV="1">
              <a:off x="4078375" y="4000224"/>
              <a:ext cx="1724520"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hidden="1">
              <a:extLst>
                <a:ext uri="{FF2B5EF4-FFF2-40B4-BE49-F238E27FC236}">
                  <a16:creationId xmlns:a16="http://schemas.microsoft.com/office/drawing/2014/main" id="{B4ECAFFC-B643-423E-BFFD-83C306CD267C}"/>
                </a:ext>
              </a:extLst>
            </p:cNvPr>
            <p:cNvCxnSpPr>
              <a:stCxn id="28" idx="6"/>
            </p:cNvCxnSpPr>
            <p:nvPr/>
          </p:nvCxnSpPr>
          <p:spPr>
            <a:xfrm flipV="1">
              <a:off x="6257201" y="4000223"/>
              <a:ext cx="1395528" cy="1"/>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27E4EB88-E872-41DC-B873-1992D06B5E33}"/>
                </a:ext>
              </a:extLst>
            </p:cNvPr>
            <p:cNvCxnSpPr/>
            <p:nvPr/>
          </p:nvCxnSpPr>
          <p:spPr>
            <a:xfrm flipV="1">
              <a:off x="1899547"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C3A92A22-64DF-43DB-8DEE-A83810B3C94A}"/>
                </a:ext>
              </a:extLst>
            </p:cNvPr>
            <p:cNvCxnSpPr/>
            <p:nvPr/>
          </p:nvCxnSpPr>
          <p:spPr>
            <a:xfrm flipV="1">
              <a:off x="1899547" y="4000222"/>
              <a:ext cx="1724520" cy="62868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160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the learning process</a:t>
            </a:r>
          </a:p>
        </p:txBody>
      </p:sp>
      <p:sp>
        <p:nvSpPr>
          <p:cNvPr id="3" name="CasellaDiTesto 2">
            <a:extLst>
              <a:ext uri="{FF2B5EF4-FFF2-40B4-BE49-F238E27FC236}">
                <a16:creationId xmlns:a16="http://schemas.microsoft.com/office/drawing/2014/main" id="{3CE86153-1BD6-4DBE-B28D-30FC729B3E92}"/>
              </a:ext>
            </a:extLst>
          </p:cNvPr>
          <p:cNvSpPr txBox="1"/>
          <p:nvPr/>
        </p:nvSpPr>
        <p:spPr>
          <a:xfrm flipH="1">
            <a:off x="838200" y="1834937"/>
            <a:ext cx="10399307" cy="646331"/>
          </a:xfrm>
          <a:prstGeom prst="rect">
            <a:avLst/>
          </a:prstGeom>
          <a:noFill/>
        </p:spPr>
        <p:txBody>
          <a:bodyPr wrap="square" rtlCol="0">
            <a:spAutoFit/>
          </a:bodyPr>
          <a:lstStyle/>
          <a:p>
            <a:r>
              <a:rPr lang="en-GB" dirty="0"/>
              <a:t>In practice, we give an input to the network, for which we expect a certain output. The input flows through the network, and the network makes its prediction (the output).</a:t>
            </a:r>
          </a:p>
        </p:txBody>
      </p:sp>
      <p:grpSp>
        <p:nvGrpSpPr>
          <p:cNvPr id="4" name="!!perceptron">
            <a:extLst>
              <a:ext uri="{FF2B5EF4-FFF2-40B4-BE49-F238E27FC236}">
                <a16:creationId xmlns:a16="http://schemas.microsoft.com/office/drawing/2014/main" id="{942C7E3B-8A9C-4454-BD3B-A1A1F9B9C8CF}"/>
              </a:ext>
            </a:extLst>
          </p:cNvPr>
          <p:cNvGrpSpPr/>
          <p:nvPr/>
        </p:nvGrpSpPr>
        <p:grpSpPr>
          <a:xfrm>
            <a:off x="1678444" y="2877134"/>
            <a:ext cx="6207487" cy="2999197"/>
            <a:chOff x="1445242" y="2500626"/>
            <a:chExt cx="6207487" cy="2999197"/>
          </a:xfrm>
        </p:grpSpPr>
        <p:sp>
          <p:nvSpPr>
            <p:cNvPr id="5" name="Ovale 4">
              <a:extLst>
                <a:ext uri="{FF2B5EF4-FFF2-40B4-BE49-F238E27FC236}">
                  <a16:creationId xmlns:a16="http://schemas.microsoft.com/office/drawing/2014/main" id="{55846AF8-D52D-4CF2-B8F7-2CFFB63002C9}"/>
                </a:ext>
              </a:extLst>
            </p:cNvPr>
            <p:cNvSpPr/>
            <p:nvPr/>
          </p:nvSpPr>
          <p:spPr>
            <a:xfrm>
              <a:off x="1445242" y="2500626"/>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AE37E0AD-2DBC-4CAC-998D-1AD3BAB6A0D6}"/>
                </a:ext>
              </a:extLst>
            </p:cNvPr>
            <p:cNvSpPr/>
            <p:nvPr/>
          </p:nvSpPr>
          <p:spPr>
            <a:xfrm>
              <a:off x="1445242" y="312931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76A0F6A7-2786-452E-AB64-00E49EAC3208}"/>
                </a:ext>
              </a:extLst>
            </p:cNvPr>
            <p:cNvSpPr/>
            <p:nvPr/>
          </p:nvSpPr>
          <p:spPr>
            <a:xfrm>
              <a:off x="1445242" y="3757999"/>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8F26D4ED-92A7-4D83-81B0-B2591D9AFB56}"/>
                </a:ext>
              </a:extLst>
            </p:cNvPr>
            <p:cNvSpPr/>
            <p:nvPr/>
          </p:nvSpPr>
          <p:spPr>
            <a:xfrm>
              <a:off x="1445242" y="4386685"/>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585F5C18-4146-484A-AEFA-732F02621F44}"/>
                </a:ext>
              </a:extLst>
            </p:cNvPr>
            <p:cNvSpPr/>
            <p:nvPr/>
          </p:nvSpPr>
          <p:spPr>
            <a:xfrm>
              <a:off x="1445242" y="501537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e 9">
              <a:extLst>
                <a:ext uri="{FF2B5EF4-FFF2-40B4-BE49-F238E27FC236}">
                  <a16:creationId xmlns:a16="http://schemas.microsoft.com/office/drawing/2014/main" id="{DFC4D689-EA7A-47B0-A429-6D62214778FD}"/>
                </a:ext>
              </a:extLst>
            </p:cNvPr>
            <p:cNvSpPr/>
            <p:nvPr/>
          </p:nvSpPr>
          <p:spPr>
            <a:xfrm>
              <a:off x="3629034" y="2742851"/>
              <a:ext cx="454306" cy="48445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486F68A8-D956-440A-9CFE-33A29F0F3425}"/>
                </a:ext>
              </a:extLst>
            </p:cNvPr>
            <p:cNvCxnSpPr>
              <a:stCxn id="5" idx="6"/>
              <a:endCxn id="10" idx="2"/>
            </p:cNvCxnSpPr>
            <p:nvPr/>
          </p:nvCxnSpPr>
          <p:spPr>
            <a:xfrm>
              <a:off x="1899548" y="2742852"/>
              <a:ext cx="1729486" cy="24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F1163CB4-8979-4CF5-8F97-79218D9472F7}"/>
                </a:ext>
              </a:extLst>
            </p:cNvPr>
            <p:cNvCxnSpPr>
              <a:stCxn id="6" idx="6"/>
              <a:endCxn id="10" idx="2"/>
            </p:cNvCxnSpPr>
            <p:nvPr/>
          </p:nvCxnSpPr>
          <p:spPr>
            <a:xfrm flipV="1">
              <a:off x="1899548" y="2985077"/>
              <a:ext cx="1729486" cy="386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643A88F1-8344-4F37-BDF5-BF9454D67320}"/>
                </a:ext>
              </a:extLst>
            </p:cNvPr>
            <p:cNvCxnSpPr>
              <a:stCxn id="7" idx="6"/>
              <a:endCxn id="10" idx="2"/>
            </p:cNvCxnSpPr>
            <p:nvPr/>
          </p:nvCxnSpPr>
          <p:spPr>
            <a:xfrm flipV="1">
              <a:off x="1899548" y="2985077"/>
              <a:ext cx="1729486" cy="1015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43F64493-2E13-44A6-86A5-71659FA83C62}"/>
                </a:ext>
              </a:extLst>
            </p:cNvPr>
            <p:cNvCxnSpPr>
              <a:stCxn id="8" idx="6"/>
              <a:endCxn id="10" idx="2"/>
            </p:cNvCxnSpPr>
            <p:nvPr/>
          </p:nvCxnSpPr>
          <p:spPr>
            <a:xfrm flipV="1">
              <a:off x="1899548" y="2985077"/>
              <a:ext cx="1729486" cy="164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3949D7BB-5B7E-4CC4-A975-8F86AD67239E}"/>
                </a:ext>
              </a:extLst>
            </p:cNvPr>
            <p:cNvCxnSpPr>
              <a:stCxn id="9" idx="6"/>
              <a:endCxn id="10" idx="2"/>
            </p:cNvCxnSpPr>
            <p:nvPr/>
          </p:nvCxnSpPr>
          <p:spPr>
            <a:xfrm flipV="1">
              <a:off x="1899548"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0CE73D8-E6D3-462A-8590-CABF3836B04E}"/>
                </a:ext>
              </a:extLst>
            </p:cNvPr>
            <p:cNvSpPr/>
            <p:nvPr/>
          </p:nvSpPr>
          <p:spPr>
            <a:xfrm>
              <a:off x="3624068" y="3757998"/>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e 16">
              <a:extLst>
                <a:ext uri="{FF2B5EF4-FFF2-40B4-BE49-F238E27FC236}">
                  <a16:creationId xmlns:a16="http://schemas.microsoft.com/office/drawing/2014/main" id="{F5A2AD00-295B-4EDA-B89A-970A522877E3}"/>
                </a:ext>
              </a:extLst>
            </p:cNvPr>
            <p:cNvSpPr/>
            <p:nvPr/>
          </p:nvSpPr>
          <p:spPr>
            <a:xfrm>
              <a:off x="3624068" y="4773146"/>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ttore 2 17">
              <a:extLst>
                <a:ext uri="{FF2B5EF4-FFF2-40B4-BE49-F238E27FC236}">
                  <a16:creationId xmlns:a16="http://schemas.microsoft.com/office/drawing/2014/main" id="{6B1778B2-202C-4533-B6E1-42660227BFFF}"/>
                </a:ext>
              </a:extLst>
            </p:cNvPr>
            <p:cNvCxnSpPr>
              <a:cxnSpLocks/>
            </p:cNvCxnSpPr>
            <p:nvPr/>
          </p:nvCxnSpPr>
          <p:spPr>
            <a:xfrm>
              <a:off x="1899548" y="2742851"/>
              <a:ext cx="1724520" cy="12573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F76BFB20-96C3-4D86-A328-4A160EB7AFFD}"/>
                </a:ext>
              </a:extLst>
            </p:cNvPr>
            <p:cNvCxnSpPr>
              <a:stCxn id="6" idx="6"/>
              <a:endCxn id="16" idx="2"/>
            </p:cNvCxnSpPr>
            <p:nvPr/>
          </p:nvCxnSpPr>
          <p:spPr>
            <a:xfrm>
              <a:off x="1899548" y="3371538"/>
              <a:ext cx="1724520" cy="62868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0BD9195-B0E7-40E2-BD3A-EF9E497227DA}"/>
                </a:ext>
              </a:extLst>
            </p:cNvPr>
            <p:cNvCxnSpPr>
              <a:stCxn id="7" idx="6"/>
              <a:endCxn id="16" idx="2"/>
            </p:cNvCxnSpPr>
            <p:nvPr/>
          </p:nvCxnSpPr>
          <p:spPr>
            <a:xfrm flipV="1">
              <a:off x="1899548" y="4000224"/>
              <a:ext cx="172452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BD79C4DE-C577-40FB-8CE8-37522579F488}"/>
                </a:ext>
              </a:extLst>
            </p:cNvPr>
            <p:cNvCxnSpPr>
              <a:stCxn id="8" idx="6"/>
              <a:endCxn id="16" idx="2"/>
            </p:cNvCxnSpPr>
            <p:nvPr/>
          </p:nvCxnSpPr>
          <p:spPr>
            <a:xfrm flipV="1">
              <a:off x="1899548" y="4000224"/>
              <a:ext cx="1724520" cy="628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91DFF0EE-F679-4D78-A079-3A27206BECF5}"/>
                </a:ext>
              </a:extLst>
            </p:cNvPr>
            <p:cNvCxnSpPr>
              <a:stCxn id="9" idx="6"/>
              <a:endCxn id="16" idx="1"/>
            </p:cNvCxnSpPr>
            <p:nvPr/>
          </p:nvCxnSpPr>
          <p:spPr>
            <a:xfrm flipV="1">
              <a:off x="1899548" y="4000224"/>
              <a:ext cx="1724520" cy="12573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7FAC7357-2C67-45FD-BB29-43D47EA7F63A}"/>
                </a:ext>
              </a:extLst>
            </p:cNvPr>
            <p:cNvCxnSpPr>
              <a:stCxn id="5" idx="6"/>
              <a:endCxn id="17" idx="2"/>
            </p:cNvCxnSpPr>
            <p:nvPr/>
          </p:nvCxnSpPr>
          <p:spPr>
            <a:xfrm>
              <a:off x="1899548" y="2742852"/>
              <a:ext cx="1724520" cy="22725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DAE3BF25-F2A5-496D-A16F-2957A6C1D771}"/>
                </a:ext>
              </a:extLst>
            </p:cNvPr>
            <p:cNvCxnSpPr>
              <a:stCxn id="6" idx="6"/>
              <a:endCxn id="17" idx="2"/>
            </p:cNvCxnSpPr>
            <p:nvPr/>
          </p:nvCxnSpPr>
          <p:spPr>
            <a:xfrm>
              <a:off x="1899548" y="3371538"/>
              <a:ext cx="1724520" cy="16438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5D95494F-D2C0-4340-82B3-06D72CC1FAC3}"/>
                </a:ext>
              </a:extLst>
            </p:cNvPr>
            <p:cNvCxnSpPr>
              <a:stCxn id="7" idx="6"/>
              <a:endCxn id="17" idx="2"/>
            </p:cNvCxnSpPr>
            <p:nvPr/>
          </p:nvCxnSpPr>
          <p:spPr>
            <a:xfrm>
              <a:off x="1899548" y="4000225"/>
              <a:ext cx="1724520" cy="101514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92DA9E58-3510-4016-BB32-EAEC6E012B27}"/>
                </a:ext>
              </a:extLst>
            </p:cNvPr>
            <p:cNvCxnSpPr>
              <a:stCxn id="8" idx="6"/>
              <a:endCxn id="17" idx="2"/>
            </p:cNvCxnSpPr>
            <p:nvPr/>
          </p:nvCxnSpPr>
          <p:spPr>
            <a:xfrm>
              <a:off x="1899548" y="4628911"/>
              <a:ext cx="1724520" cy="38646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455D7703-DF94-4932-91C4-DA3E9CAC7187}"/>
                </a:ext>
              </a:extLst>
            </p:cNvPr>
            <p:cNvCxnSpPr>
              <a:stCxn id="9" idx="6"/>
              <a:endCxn id="17" idx="2"/>
            </p:cNvCxnSpPr>
            <p:nvPr/>
          </p:nvCxnSpPr>
          <p:spPr>
            <a:xfrm flipV="1">
              <a:off x="1899548" y="5015371"/>
              <a:ext cx="1724520" cy="24222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Ovale 27">
              <a:extLst>
                <a:ext uri="{FF2B5EF4-FFF2-40B4-BE49-F238E27FC236}">
                  <a16:creationId xmlns:a16="http://schemas.microsoft.com/office/drawing/2014/main" id="{0EDFC76E-E0D1-4DE6-ABB3-64EF7D070085}"/>
                </a:ext>
              </a:extLst>
            </p:cNvPr>
            <p:cNvSpPr/>
            <p:nvPr/>
          </p:nvSpPr>
          <p:spPr>
            <a:xfrm>
              <a:off x="5802895" y="3757998"/>
              <a:ext cx="454306" cy="484451"/>
            </a:xfrm>
            <a:prstGeom prst="ellipse">
              <a:avLst/>
            </a:prstGeom>
            <a:solidFill>
              <a:schemeClr val="accent6">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Connettore 2 28">
              <a:extLst>
                <a:ext uri="{FF2B5EF4-FFF2-40B4-BE49-F238E27FC236}">
                  <a16:creationId xmlns:a16="http://schemas.microsoft.com/office/drawing/2014/main" id="{D8CAF973-E0DF-4D25-A3C3-92EA84449AEA}"/>
                </a:ext>
              </a:extLst>
            </p:cNvPr>
            <p:cNvCxnSpPr>
              <a:stCxn id="10" idx="6"/>
              <a:endCxn id="28" idx="2"/>
            </p:cNvCxnSpPr>
            <p:nvPr/>
          </p:nvCxnSpPr>
          <p:spPr>
            <a:xfrm>
              <a:off x="4083341" y="2985077"/>
              <a:ext cx="1719554"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059419EF-50DD-4E22-AEF0-479AB9A62CE5}"/>
                </a:ext>
              </a:extLst>
            </p:cNvPr>
            <p:cNvCxnSpPr>
              <a:cxnSpLocks/>
            </p:cNvCxnSpPr>
            <p:nvPr/>
          </p:nvCxnSpPr>
          <p:spPr>
            <a:xfrm>
              <a:off x="4078375" y="4000222"/>
              <a:ext cx="172452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2FE38017-02FF-4E29-9714-81352236F6B1}"/>
                </a:ext>
              </a:extLst>
            </p:cNvPr>
            <p:cNvCxnSpPr>
              <a:stCxn id="17" idx="6"/>
              <a:endCxn id="28" idx="2"/>
            </p:cNvCxnSpPr>
            <p:nvPr/>
          </p:nvCxnSpPr>
          <p:spPr>
            <a:xfrm flipV="1">
              <a:off x="4078375" y="4000224"/>
              <a:ext cx="1724520"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hidden="1">
              <a:extLst>
                <a:ext uri="{FF2B5EF4-FFF2-40B4-BE49-F238E27FC236}">
                  <a16:creationId xmlns:a16="http://schemas.microsoft.com/office/drawing/2014/main" id="{B4ECAFFC-B643-423E-BFFD-83C306CD267C}"/>
                </a:ext>
              </a:extLst>
            </p:cNvPr>
            <p:cNvCxnSpPr>
              <a:stCxn id="28" idx="6"/>
            </p:cNvCxnSpPr>
            <p:nvPr/>
          </p:nvCxnSpPr>
          <p:spPr>
            <a:xfrm flipV="1">
              <a:off x="6257201" y="4000223"/>
              <a:ext cx="1395528" cy="1"/>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27E4EB88-E872-41DC-B873-1992D06B5E33}"/>
                </a:ext>
              </a:extLst>
            </p:cNvPr>
            <p:cNvCxnSpPr/>
            <p:nvPr/>
          </p:nvCxnSpPr>
          <p:spPr>
            <a:xfrm flipV="1">
              <a:off x="1899547"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C3A92A22-64DF-43DB-8DEE-A83810B3C94A}"/>
                </a:ext>
              </a:extLst>
            </p:cNvPr>
            <p:cNvCxnSpPr/>
            <p:nvPr/>
          </p:nvCxnSpPr>
          <p:spPr>
            <a:xfrm flipV="1">
              <a:off x="1899547" y="4000222"/>
              <a:ext cx="1724520" cy="62868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grpSp>
      <p:sp>
        <p:nvSpPr>
          <p:cNvPr id="35" name="!!text">
            <a:extLst>
              <a:ext uri="{FF2B5EF4-FFF2-40B4-BE49-F238E27FC236}">
                <a16:creationId xmlns:a16="http://schemas.microsoft.com/office/drawing/2014/main" id="{37F682CF-025F-4DBB-AEEB-2DC0719C16B7}"/>
              </a:ext>
            </a:extLst>
          </p:cNvPr>
          <p:cNvSpPr txBox="1"/>
          <p:nvPr/>
        </p:nvSpPr>
        <p:spPr>
          <a:xfrm>
            <a:off x="190244" y="4156915"/>
            <a:ext cx="1033893" cy="461665"/>
          </a:xfrm>
          <a:prstGeom prst="rect">
            <a:avLst/>
          </a:prstGeom>
          <a:noFill/>
        </p:spPr>
        <p:txBody>
          <a:bodyPr wrap="square" rtlCol="0">
            <a:spAutoFit/>
          </a:bodyPr>
          <a:lstStyle/>
          <a:p>
            <a:r>
              <a:rPr lang="en-GB" sz="2400" dirty="0">
                <a:solidFill>
                  <a:schemeClr val="accent1"/>
                </a:solidFill>
              </a:rPr>
              <a:t>Input</a:t>
            </a:r>
          </a:p>
        </p:txBody>
      </p:sp>
    </p:spTree>
    <p:extLst>
      <p:ext uri="{BB962C8B-B14F-4D97-AF65-F5344CB8AC3E}">
        <p14:creationId xmlns:p14="http://schemas.microsoft.com/office/powerpoint/2010/main" val="4257421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the learning process</a:t>
            </a:r>
          </a:p>
        </p:txBody>
      </p:sp>
      <p:sp>
        <p:nvSpPr>
          <p:cNvPr id="3" name="CasellaDiTesto 2">
            <a:extLst>
              <a:ext uri="{FF2B5EF4-FFF2-40B4-BE49-F238E27FC236}">
                <a16:creationId xmlns:a16="http://schemas.microsoft.com/office/drawing/2014/main" id="{3CE86153-1BD6-4DBE-B28D-30FC729B3E92}"/>
              </a:ext>
            </a:extLst>
          </p:cNvPr>
          <p:cNvSpPr txBox="1"/>
          <p:nvPr/>
        </p:nvSpPr>
        <p:spPr>
          <a:xfrm flipH="1">
            <a:off x="838200" y="1834937"/>
            <a:ext cx="10399307" cy="646331"/>
          </a:xfrm>
          <a:prstGeom prst="rect">
            <a:avLst/>
          </a:prstGeom>
          <a:noFill/>
        </p:spPr>
        <p:txBody>
          <a:bodyPr wrap="square" rtlCol="0">
            <a:spAutoFit/>
          </a:bodyPr>
          <a:lstStyle/>
          <a:p>
            <a:r>
              <a:rPr lang="en-GB" dirty="0"/>
              <a:t>In practice, we give an input to the network, for which we expect a certain output. The input flows through the network, and the network makes its prediction (the output).</a:t>
            </a:r>
          </a:p>
        </p:txBody>
      </p:sp>
      <p:grpSp>
        <p:nvGrpSpPr>
          <p:cNvPr id="4" name="!!perceptron">
            <a:extLst>
              <a:ext uri="{FF2B5EF4-FFF2-40B4-BE49-F238E27FC236}">
                <a16:creationId xmlns:a16="http://schemas.microsoft.com/office/drawing/2014/main" id="{942C7E3B-8A9C-4454-BD3B-A1A1F9B9C8CF}"/>
              </a:ext>
            </a:extLst>
          </p:cNvPr>
          <p:cNvGrpSpPr/>
          <p:nvPr/>
        </p:nvGrpSpPr>
        <p:grpSpPr>
          <a:xfrm>
            <a:off x="1678444" y="2877134"/>
            <a:ext cx="6207487" cy="2999197"/>
            <a:chOff x="1445242" y="2500626"/>
            <a:chExt cx="6207487" cy="2999197"/>
          </a:xfrm>
        </p:grpSpPr>
        <p:sp>
          <p:nvSpPr>
            <p:cNvPr id="5" name="Ovale 4">
              <a:extLst>
                <a:ext uri="{FF2B5EF4-FFF2-40B4-BE49-F238E27FC236}">
                  <a16:creationId xmlns:a16="http://schemas.microsoft.com/office/drawing/2014/main" id="{55846AF8-D52D-4CF2-B8F7-2CFFB63002C9}"/>
                </a:ext>
              </a:extLst>
            </p:cNvPr>
            <p:cNvSpPr/>
            <p:nvPr/>
          </p:nvSpPr>
          <p:spPr>
            <a:xfrm>
              <a:off x="1445242" y="2500626"/>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AE37E0AD-2DBC-4CAC-998D-1AD3BAB6A0D6}"/>
                </a:ext>
              </a:extLst>
            </p:cNvPr>
            <p:cNvSpPr/>
            <p:nvPr/>
          </p:nvSpPr>
          <p:spPr>
            <a:xfrm>
              <a:off x="1445242" y="312931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76A0F6A7-2786-452E-AB64-00E49EAC3208}"/>
                </a:ext>
              </a:extLst>
            </p:cNvPr>
            <p:cNvSpPr/>
            <p:nvPr/>
          </p:nvSpPr>
          <p:spPr>
            <a:xfrm>
              <a:off x="1445242" y="3757999"/>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8F26D4ED-92A7-4D83-81B0-B2591D9AFB56}"/>
                </a:ext>
              </a:extLst>
            </p:cNvPr>
            <p:cNvSpPr/>
            <p:nvPr/>
          </p:nvSpPr>
          <p:spPr>
            <a:xfrm>
              <a:off x="1445242" y="4386685"/>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585F5C18-4146-484A-AEFA-732F02621F44}"/>
                </a:ext>
              </a:extLst>
            </p:cNvPr>
            <p:cNvSpPr/>
            <p:nvPr/>
          </p:nvSpPr>
          <p:spPr>
            <a:xfrm>
              <a:off x="1445242" y="501537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e 9">
              <a:extLst>
                <a:ext uri="{FF2B5EF4-FFF2-40B4-BE49-F238E27FC236}">
                  <a16:creationId xmlns:a16="http://schemas.microsoft.com/office/drawing/2014/main" id="{DFC4D689-EA7A-47B0-A429-6D62214778FD}"/>
                </a:ext>
              </a:extLst>
            </p:cNvPr>
            <p:cNvSpPr/>
            <p:nvPr/>
          </p:nvSpPr>
          <p:spPr>
            <a:xfrm>
              <a:off x="3629034" y="2742851"/>
              <a:ext cx="454306" cy="48445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486F68A8-D956-440A-9CFE-33A29F0F3425}"/>
                </a:ext>
              </a:extLst>
            </p:cNvPr>
            <p:cNvCxnSpPr>
              <a:stCxn id="5" idx="6"/>
              <a:endCxn id="10" idx="2"/>
            </p:cNvCxnSpPr>
            <p:nvPr/>
          </p:nvCxnSpPr>
          <p:spPr>
            <a:xfrm>
              <a:off x="1899548" y="2742852"/>
              <a:ext cx="1729486" cy="24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F1163CB4-8979-4CF5-8F97-79218D9472F7}"/>
                </a:ext>
              </a:extLst>
            </p:cNvPr>
            <p:cNvCxnSpPr>
              <a:stCxn id="6" idx="6"/>
              <a:endCxn id="10" idx="2"/>
            </p:cNvCxnSpPr>
            <p:nvPr/>
          </p:nvCxnSpPr>
          <p:spPr>
            <a:xfrm flipV="1">
              <a:off x="1899548" y="2985077"/>
              <a:ext cx="1729486" cy="386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643A88F1-8344-4F37-BDF5-BF9454D67320}"/>
                </a:ext>
              </a:extLst>
            </p:cNvPr>
            <p:cNvCxnSpPr>
              <a:stCxn id="7" idx="6"/>
              <a:endCxn id="10" idx="2"/>
            </p:cNvCxnSpPr>
            <p:nvPr/>
          </p:nvCxnSpPr>
          <p:spPr>
            <a:xfrm flipV="1">
              <a:off x="1899548" y="2985077"/>
              <a:ext cx="1729486" cy="1015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43F64493-2E13-44A6-86A5-71659FA83C62}"/>
                </a:ext>
              </a:extLst>
            </p:cNvPr>
            <p:cNvCxnSpPr>
              <a:stCxn id="8" idx="6"/>
              <a:endCxn id="10" idx="2"/>
            </p:cNvCxnSpPr>
            <p:nvPr/>
          </p:nvCxnSpPr>
          <p:spPr>
            <a:xfrm flipV="1">
              <a:off x="1899548" y="2985077"/>
              <a:ext cx="1729486" cy="164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3949D7BB-5B7E-4CC4-A975-8F86AD67239E}"/>
                </a:ext>
              </a:extLst>
            </p:cNvPr>
            <p:cNvCxnSpPr>
              <a:stCxn id="9" idx="6"/>
              <a:endCxn id="10" idx="2"/>
            </p:cNvCxnSpPr>
            <p:nvPr/>
          </p:nvCxnSpPr>
          <p:spPr>
            <a:xfrm flipV="1">
              <a:off x="1899548"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0CE73D8-E6D3-462A-8590-CABF3836B04E}"/>
                </a:ext>
              </a:extLst>
            </p:cNvPr>
            <p:cNvSpPr/>
            <p:nvPr/>
          </p:nvSpPr>
          <p:spPr>
            <a:xfrm>
              <a:off x="3624068" y="3757998"/>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e 16">
              <a:extLst>
                <a:ext uri="{FF2B5EF4-FFF2-40B4-BE49-F238E27FC236}">
                  <a16:creationId xmlns:a16="http://schemas.microsoft.com/office/drawing/2014/main" id="{F5A2AD00-295B-4EDA-B89A-970A522877E3}"/>
                </a:ext>
              </a:extLst>
            </p:cNvPr>
            <p:cNvSpPr/>
            <p:nvPr/>
          </p:nvSpPr>
          <p:spPr>
            <a:xfrm>
              <a:off x="3624068" y="4773146"/>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ttore 2 17">
              <a:extLst>
                <a:ext uri="{FF2B5EF4-FFF2-40B4-BE49-F238E27FC236}">
                  <a16:creationId xmlns:a16="http://schemas.microsoft.com/office/drawing/2014/main" id="{6B1778B2-202C-4533-B6E1-42660227BFFF}"/>
                </a:ext>
              </a:extLst>
            </p:cNvPr>
            <p:cNvCxnSpPr>
              <a:cxnSpLocks/>
            </p:cNvCxnSpPr>
            <p:nvPr/>
          </p:nvCxnSpPr>
          <p:spPr>
            <a:xfrm>
              <a:off x="1899548" y="2742851"/>
              <a:ext cx="1724520" cy="12573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F76BFB20-96C3-4D86-A328-4A160EB7AFFD}"/>
                </a:ext>
              </a:extLst>
            </p:cNvPr>
            <p:cNvCxnSpPr>
              <a:stCxn id="6" idx="6"/>
              <a:endCxn id="16" idx="2"/>
            </p:cNvCxnSpPr>
            <p:nvPr/>
          </p:nvCxnSpPr>
          <p:spPr>
            <a:xfrm>
              <a:off x="1899548" y="3371538"/>
              <a:ext cx="1724520" cy="62868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0BD9195-B0E7-40E2-BD3A-EF9E497227DA}"/>
                </a:ext>
              </a:extLst>
            </p:cNvPr>
            <p:cNvCxnSpPr>
              <a:stCxn id="7" idx="6"/>
              <a:endCxn id="16" idx="2"/>
            </p:cNvCxnSpPr>
            <p:nvPr/>
          </p:nvCxnSpPr>
          <p:spPr>
            <a:xfrm flipV="1">
              <a:off x="1899548" y="4000224"/>
              <a:ext cx="172452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BD79C4DE-C577-40FB-8CE8-37522579F488}"/>
                </a:ext>
              </a:extLst>
            </p:cNvPr>
            <p:cNvCxnSpPr>
              <a:stCxn id="8" idx="6"/>
              <a:endCxn id="16" idx="2"/>
            </p:cNvCxnSpPr>
            <p:nvPr/>
          </p:nvCxnSpPr>
          <p:spPr>
            <a:xfrm flipV="1">
              <a:off x="1899548" y="4000224"/>
              <a:ext cx="1724520" cy="628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91DFF0EE-F679-4D78-A079-3A27206BECF5}"/>
                </a:ext>
              </a:extLst>
            </p:cNvPr>
            <p:cNvCxnSpPr>
              <a:stCxn id="9" idx="6"/>
              <a:endCxn id="16" idx="1"/>
            </p:cNvCxnSpPr>
            <p:nvPr/>
          </p:nvCxnSpPr>
          <p:spPr>
            <a:xfrm flipV="1">
              <a:off x="1899548" y="4000224"/>
              <a:ext cx="1724520" cy="12573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7FAC7357-2C67-45FD-BB29-43D47EA7F63A}"/>
                </a:ext>
              </a:extLst>
            </p:cNvPr>
            <p:cNvCxnSpPr>
              <a:stCxn id="5" idx="6"/>
              <a:endCxn id="17" idx="2"/>
            </p:cNvCxnSpPr>
            <p:nvPr/>
          </p:nvCxnSpPr>
          <p:spPr>
            <a:xfrm>
              <a:off x="1899548" y="2742852"/>
              <a:ext cx="1724520" cy="22725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DAE3BF25-F2A5-496D-A16F-2957A6C1D771}"/>
                </a:ext>
              </a:extLst>
            </p:cNvPr>
            <p:cNvCxnSpPr>
              <a:stCxn id="6" idx="6"/>
              <a:endCxn id="17" idx="2"/>
            </p:cNvCxnSpPr>
            <p:nvPr/>
          </p:nvCxnSpPr>
          <p:spPr>
            <a:xfrm>
              <a:off x="1899548" y="3371538"/>
              <a:ext cx="1724520" cy="16438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5D95494F-D2C0-4340-82B3-06D72CC1FAC3}"/>
                </a:ext>
              </a:extLst>
            </p:cNvPr>
            <p:cNvCxnSpPr>
              <a:stCxn id="7" idx="6"/>
              <a:endCxn id="17" idx="2"/>
            </p:cNvCxnSpPr>
            <p:nvPr/>
          </p:nvCxnSpPr>
          <p:spPr>
            <a:xfrm>
              <a:off x="1899548" y="4000225"/>
              <a:ext cx="1724520" cy="101514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92DA9E58-3510-4016-BB32-EAEC6E012B27}"/>
                </a:ext>
              </a:extLst>
            </p:cNvPr>
            <p:cNvCxnSpPr>
              <a:stCxn id="8" idx="6"/>
              <a:endCxn id="17" idx="2"/>
            </p:cNvCxnSpPr>
            <p:nvPr/>
          </p:nvCxnSpPr>
          <p:spPr>
            <a:xfrm>
              <a:off x="1899548" y="4628911"/>
              <a:ext cx="1724520" cy="38646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455D7703-DF94-4932-91C4-DA3E9CAC7187}"/>
                </a:ext>
              </a:extLst>
            </p:cNvPr>
            <p:cNvCxnSpPr>
              <a:stCxn id="9" idx="6"/>
              <a:endCxn id="17" idx="2"/>
            </p:cNvCxnSpPr>
            <p:nvPr/>
          </p:nvCxnSpPr>
          <p:spPr>
            <a:xfrm flipV="1">
              <a:off x="1899548" y="5015371"/>
              <a:ext cx="1724520" cy="24222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Ovale 27">
              <a:extLst>
                <a:ext uri="{FF2B5EF4-FFF2-40B4-BE49-F238E27FC236}">
                  <a16:creationId xmlns:a16="http://schemas.microsoft.com/office/drawing/2014/main" id="{0EDFC76E-E0D1-4DE6-ABB3-64EF7D070085}"/>
                </a:ext>
              </a:extLst>
            </p:cNvPr>
            <p:cNvSpPr/>
            <p:nvPr/>
          </p:nvSpPr>
          <p:spPr>
            <a:xfrm>
              <a:off x="5802895" y="3757998"/>
              <a:ext cx="454306" cy="484451"/>
            </a:xfrm>
            <a:prstGeom prst="ellipse">
              <a:avLst/>
            </a:prstGeom>
            <a:solidFill>
              <a:schemeClr val="accent6">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Connettore 2 28">
              <a:extLst>
                <a:ext uri="{FF2B5EF4-FFF2-40B4-BE49-F238E27FC236}">
                  <a16:creationId xmlns:a16="http://schemas.microsoft.com/office/drawing/2014/main" id="{D8CAF973-E0DF-4D25-A3C3-92EA84449AEA}"/>
                </a:ext>
              </a:extLst>
            </p:cNvPr>
            <p:cNvCxnSpPr>
              <a:stCxn id="10" idx="6"/>
              <a:endCxn id="28" idx="2"/>
            </p:cNvCxnSpPr>
            <p:nvPr/>
          </p:nvCxnSpPr>
          <p:spPr>
            <a:xfrm>
              <a:off x="4083341" y="2985077"/>
              <a:ext cx="1719554"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059419EF-50DD-4E22-AEF0-479AB9A62CE5}"/>
                </a:ext>
              </a:extLst>
            </p:cNvPr>
            <p:cNvCxnSpPr>
              <a:cxnSpLocks/>
            </p:cNvCxnSpPr>
            <p:nvPr/>
          </p:nvCxnSpPr>
          <p:spPr>
            <a:xfrm>
              <a:off x="4078375" y="4000222"/>
              <a:ext cx="172452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2FE38017-02FF-4E29-9714-81352236F6B1}"/>
                </a:ext>
              </a:extLst>
            </p:cNvPr>
            <p:cNvCxnSpPr>
              <a:stCxn id="17" idx="6"/>
              <a:endCxn id="28" idx="2"/>
            </p:cNvCxnSpPr>
            <p:nvPr/>
          </p:nvCxnSpPr>
          <p:spPr>
            <a:xfrm flipV="1">
              <a:off x="4078375" y="4000224"/>
              <a:ext cx="1724520"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a:extLst>
                <a:ext uri="{FF2B5EF4-FFF2-40B4-BE49-F238E27FC236}">
                  <a16:creationId xmlns:a16="http://schemas.microsoft.com/office/drawing/2014/main" id="{B4ECAFFC-B643-423E-BFFD-83C306CD267C}"/>
                </a:ext>
              </a:extLst>
            </p:cNvPr>
            <p:cNvCxnSpPr>
              <a:stCxn id="28" idx="6"/>
            </p:cNvCxnSpPr>
            <p:nvPr/>
          </p:nvCxnSpPr>
          <p:spPr>
            <a:xfrm flipV="1">
              <a:off x="6257201" y="4000223"/>
              <a:ext cx="1395528" cy="1"/>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27E4EB88-E872-41DC-B873-1992D06B5E33}"/>
                </a:ext>
              </a:extLst>
            </p:cNvPr>
            <p:cNvCxnSpPr/>
            <p:nvPr/>
          </p:nvCxnSpPr>
          <p:spPr>
            <a:xfrm flipV="1">
              <a:off x="1899547"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C3A92A22-64DF-43DB-8DEE-A83810B3C94A}"/>
                </a:ext>
              </a:extLst>
            </p:cNvPr>
            <p:cNvCxnSpPr/>
            <p:nvPr/>
          </p:nvCxnSpPr>
          <p:spPr>
            <a:xfrm flipV="1">
              <a:off x="1899547" y="4000222"/>
              <a:ext cx="1724520" cy="62868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grpSp>
      <p:sp>
        <p:nvSpPr>
          <p:cNvPr id="35" name="!!text">
            <a:extLst>
              <a:ext uri="{FF2B5EF4-FFF2-40B4-BE49-F238E27FC236}">
                <a16:creationId xmlns:a16="http://schemas.microsoft.com/office/drawing/2014/main" id="{37F682CF-025F-4DBB-AEEB-2DC0719C16B7}"/>
              </a:ext>
            </a:extLst>
          </p:cNvPr>
          <p:cNvSpPr txBox="1"/>
          <p:nvPr/>
        </p:nvSpPr>
        <p:spPr>
          <a:xfrm>
            <a:off x="8209957" y="4134506"/>
            <a:ext cx="1179520" cy="461665"/>
          </a:xfrm>
          <a:prstGeom prst="rect">
            <a:avLst/>
          </a:prstGeom>
          <a:noFill/>
        </p:spPr>
        <p:txBody>
          <a:bodyPr wrap="square" rtlCol="0">
            <a:spAutoFit/>
          </a:bodyPr>
          <a:lstStyle/>
          <a:p>
            <a:r>
              <a:rPr lang="en-GB" sz="2400" dirty="0">
                <a:solidFill>
                  <a:schemeClr val="accent1"/>
                </a:solidFill>
              </a:rPr>
              <a:t>Output</a:t>
            </a:r>
          </a:p>
        </p:txBody>
      </p:sp>
    </p:spTree>
    <p:extLst>
      <p:ext uri="{BB962C8B-B14F-4D97-AF65-F5344CB8AC3E}">
        <p14:creationId xmlns:p14="http://schemas.microsoft.com/office/powerpoint/2010/main" val="76116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the learning process</a:t>
            </a:r>
          </a:p>
        </p:txBody>
      </p:sp>
      <p:sp>
        <p:nvSpPr>
          <p:cNvPr id="3" name="CasellaDiTesto 2">
            <a:extLst>
              <a:ext uri="{FF2B5EF4-FFF2-40B4-BE49-F238E27FC236}">
                <a16:creationId xmlns:a16="http://schemas.microsoft.com/office/drawing/2014/main" id="{3CE86153-1BD6-4DBE-B28D-30FC729B3E92}"/>
              </a:ext>
            </a:extLst>
          </p:cNvPr>
          <p:cNvSpPr txBox="1"/>
          <p:nvPr/>
        </p:nvSpPr>
        <p:spPr>
          <a:xfrm flipH="1">
            <a:off x="838200" y="1834937"/>
            <a:ext cx="10399307" cy="646331"/>
          </a:xfrm>
          <a:prstGeom prst="rect">
            <a:avLst/>
          </a:prstGeom>
          <a:noFill/>
        </p:spPr>
        <p:txBody>
          <a:bodyPr wrap="square" rtlCol="0">
            <a:spAutoFit/>
          </a:bodyPr>
          <a:lstStyle/>
          <a:p>
            <a:r>
              <a:rPr lang="en-GB" dirty="0"/>
              <a:t>We calculate the error of the network, i.e., the difference between the </a:t>
            </a:r>
            <a:r>
              <a:rPr lang="en-GB" dirty="0">
                <a:solidFill>
                  <a:schemeClr val="accent1"/>
                </a:solidFill>
              </a:rPr>
              <a:t>network output </a:t>
            </a:r>
            <a:r>
              <a:rPr lang="en-GB" dirty="0"/>
              <a:t>(its prediction) and the </a:t>
            </a:r>
            <a:r>
              <a:rPr lang="en-GB" dirty="0">
                <a:solidFill>
                  <a:srgbClr val="C00000"/>
                </a:solidFill>
              </a:rPr>
              <a:t>expected output</a:t>
            </a:r>
            <a:r>
              <a:rPr lang="en-GB" dirty="0"/>
              <a:t>, and use this information to update the network weights.</a:t>
            </a:r>
          </a:p>
        </p:txBody>
      </p:sp>
      <p:grpSp>
        <p:nvGrpSpPr>
          <p:cNvPr id="4" name="!!perceptron">
            <a:extLst>
              <a:ext uri="{FF2B5EF4-FFF2-40B4-BE49-F238E27FC236}">
                <a16:creationId xmlns:a16="http://schemas.microsoft.com/office/drawing/2014/main" id="{942C7E3B-8A9C-4454-BD3B-A1A1F9B9C8CF}"/>
              </a:ext>
            </a:extLst>
          </p:cNvPr>
          <p:cNvGrpSpPr/>
          <p:nvPr/>
        </p:nvGrpSpPr>
        <p:grpSpPr>
          <a:xfrm>
            <a:off x="1678444" y="2877134"/>
            <a:ext cx="6207487" cy="2999197"/>
            <a:chOff x="1445242" y="2500626"/>
            <a:chExt cx="6207487" cy="2999197"/>
          </a:xfrm>
        </p:grpSpPr>
        <p:sp>
          <p:nvSpPr>
            <p:cNvPr id="5" name="Ovale 4">
              <a:extLst>
                <a:ext uri="{FF2B5EF4-FFF2-40B4-BE49-F238E27FC236}">
                  <a16:creationId xmlns:a16="http://schemas.microsoft.com/office/drawing/2014/main" id="{55846AF8-D52D-4CF2-B8F7-2CFFB63002C9}"/>
                </a:ext>
              </a:extLst>
            </p:cNvPr>
            <p:cNvSpPr/>
            <p:nvPr/>
          </p:nvSpPr>
          <p:spPr>
            <a:xfrm>
              <a:off x="1445242" y="2500626"/>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AE37E0AD-2DBC-4CAC-998D-1AD3BAB6A0D6}"/>
                </a:ext>
              </a:extLst>
            </p:cNvPr>
            <p:cNvSpPr/>
            <p:nvPr/>
          </p:nvSpPr>
          <p:spPr>
            <a:xfrm>
              <a:off x="1445242" y="312931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76A0F6A7-2786-452E-AB64-00E49EAC3208}"/>
                </a:ext>
              </a:extLst>
            </p:cNvPr>
            <p:cNvSpPr/>
            <p:nvPr/>
          </p:nvSpPr>
          <p:spPr>
            <a:xfrm>
              <a:off x="1445242" y="3757999"/>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8F26D4ED-92A7-4D83-81B0-B2591D9AFB56}"/>
                </a:ext>
              </a:extLst>
            </p:cNvPr>
            <p:cNvSpPr/>
            <p:nvPr/>
          </p:nvSpPr>
          <p:spPr>
            <a:xfrm>
              <a:off x="1445242" y="4386685"/>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585F5C18-4146-484A-AEFA-732F02621F44}"/>
                </a:ext>
              </a:extLst>
            </p:cNvPr>
            <p:cNvSpPr/>
            <p:nvPr/>
          </p:nvSpPr>
          <p:spPr>
            <a:xfrm>
              <a:off x="1445242" y="501537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e 9">
              <a:extLst>
                <a:ext uri="{FF2B5EF4-FFF2-40B4-BE49-F238E27FC236}">
                  <a16:creationId xmlns:a16="http://schemas.microsoft.com/office/drawing/2014/main" id="{DFC4D689-EA7A-47B0-A429-6D62214778FD}"/>
                </a:ext>
              </a:extLst>
            </p:cNvPr>
            <p:cNvSpPr/>
            <p:nvPr/>
          </p:nvSpPr>
          <p:spPr>
            <a:xfrm>
              <a:off x="3629034" y="2742851"/>
              <a:ext cx="454306" cy="48445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486F68A8-D956-440A-9CFE-33A29F0F3425}"/>
                </a:ext>
              </a:extLst>
            </p:cNvPr>
            <p:cNvCxnSpPr>
              <a:stCxn id="5" idx="6"/>
              <a:endCxn id="10" idx="2"/>
            </p:cNvCxnSpPr>
            <p:nvPr/>
          </p:nvCxnSpPr>
          <p:spPr>
            <a:xfrm>
              <a:off x="1899548" y="2742852"/>
              <a:ext cx="1729486" cy="24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F1163CB4-8979-4CF5-8F97-79218D9472F7}"/>
                </a:ext>
              </a:extLst>
            </p:cNvPr>
            <p:cNvCxnSpPr>
              <a:stCxn id="6" idx="6"/>
              <a:endCxn id="10" idx="2"/>
            </p:cNvCxnSpPr>
            <p:nvPr/>
          </p:nvCxnSpPr>
          <p:spPr>
            <a:xfrm flipV="1">
              <a:off x="1899548" y="2985077"/>
              <a:ext cx="1729486" cy="386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643A88F1-8344-4F37-BDF5-BF9454D67320}"/>
                </a:ext>
              </a:extLst>
            </p:cNvPr>
            <p:cNvCxnSpPr>
              <a:stCxn id="7" idx="6"/>
              <a:endCxn id="10" idx="2"/>
            </p:cNvCxnSpPr>
            <p:nvPr/>
          </p:nvCxnSpPr>
          <p:spPr>
            <a:xfrm flipV="1">
              <a:off x="1899548" y="2985077"/>
              <a:ext cx="1729486" cy="1015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43F64493-2E13-44A6-86A5-71659FA83C62}"/>
                </a:ext>
              </a:extLst>
            </p:cNvPr>
            <p:cNvCxnSpPr>
              <a:stCxn id="8" idx="6"/>
              <a:endCxn id="10" idx="2"/>
            </p:cNvCxnSpPr>
            <p:nvPr/>
          </p:nvCxnSpPr>
          <p:spPr>
            <a:xfrm flipV="1">
              <a:off x="1899548" y="2985077"/>
              <a:ext cx="1729486" cy="164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3949D7BB-5B7E-4CC4-A975-8F86AD67239E}"/>
                </a:ext>
              </a:extLst>
            </p:cNvPr>
            <p:cNvCxnSpPr>
              <a:stCxn id="9" idx="6"/>
              <a:endCxn id="10" idx="2"/>
            </p:cNvCxnSpPr>
            <p:nvPr/>
          </p:nvCxnSpPr>
          <p:spPr>
            <a:xfrm flipV="1">
              <a:off x="1899548"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0CE73D8-E6D3-462A-8590-CABF3836B04E}"/>
                </a:ext>
              </a:extLst>
            </p:cNvPr>
            <p:cNvSpPr/>
            <p:nvPr/>
          </p:nvSpPr>
          <p:spPr>
            <a:xfrm>
              <a:off x="3624068" y="3757998"/>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e 16">
              <a:extLst>
                <a:ext uri="{FF2B5EF4-FFF2-40B4-BE49-F238E27FC236}">
                  <a16:creationId xmlns:a16="http://schemas.microsoft.com/office/drawing/2014/main" id="{F5A2AD00-295B-4EDA-B89A-970A522877E3}"/>
                </a:ext>
              </a:extLst>
            </p:cNvPr>
            <p:cNvSpPr/>
            <p:nvPr/>
          </p:nvSpPr>
          <p:spPr>
            <a:xfrm>
              <a:off x="3624068" y="4773146"/>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ttore 2 17">
              <a:extLst>
                <a:ext uri="{FF2B5EF4-FFF2-40B4-BE49-F238E27FC236}">
                  <a16:creationId xmlns:a16="http://schemas.microsoft.com/office/drawing/2014/main" id="{6B1778B2-202C-4533-B6E1-42660227BFFF}"/>
                </a:ext>
              </a:extLst>
            </p:cNvPr>
            <p:cNvCxnSpPr>
              <a:cxnSpLocks/>
            </p:cNvCxnSpPr>
            <p:nvPr/>
          </p:nvCxnSpPr>
          <p:spPr>
            <a:xfrm>
              <a:off x="1899548" y="2742851"/>
              <a:ext cx="1724520" cy="12573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F76BFB20-96C3-4D86-A328-4A160EB7AFFD}"/>
                </a:ext>
              </a:extLst>
            </p:cNvPr>
            <p:cNvCxnSpPr>
              <a:stCxn id="6" idx="6"/>
              <a:endCxn id="16" idx="2"/>
            </p:cNvCxnSpPr>
            <p:nvPr/>
          </p:nvCxnSpPr>
          <p:spPr>
            <a:xfrm>
              <a:off x="1899548" y="3371538"/>
              <a:ext cx="1724520" cy="62868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0BD9195-B0E7-40E2-BD3A-EF9E497227DA}"/>
                </a:ext>
              </a:extLst>
            </p:cNvPr>
            <p:cNvCxnSpPr>
              <a:stCxn id="7" idx="6"/>
              <a:endCxn id="16" idx="2"/>
            </p:cNvCxnSpPr>
            <p:nvPr/>
          </p:nvCxnSpPr>
          <p:spPr>
            <a:xfrm flipV="1">
              <a:off x="1899548" y="4000224"/>
              <a:ext cx="172452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BD79C4DE-C577-40FB-8CE8-37522579F488}"/>
                </a:ext>
              </a:extLst>
            </p:cNvPr>
            <p:cNvCxnSpPr>
              <a:stCxn id="8" idx="6"/>
              <a:endCxn id="16" idx="2"/>
            </p:cNvCxnSpPr>
            <p:nvPr/>
          </p:nvCxnSpPr>
          <p:spPr>
            <a:xfrm flipV="1">
              <a:off x="1899548" y="4000224"/>
              <a:ext cx="1724520" cy="628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91DFF0EE-F679-4D78-A079-3A27206BECF5}"/>
                </a:ext>
              </a:extLst>
            </p:cNvPr>
            <p:cNvCxnSpPr>
              <a:stCxn id="9" idx="6"/>
              <a:endCxn id="16" idx="1"/>
            </p:cNvCxnSpPr>
            <p:nvPr/>
          </p:nvCxnSpPr>
          <p:spPr>
            <a:xfrm flipV="1">
              <a:off x="1899548" y="4000224"/>
              <a:ext cx="1724520" cy="12573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7FAC7357-2C67-45FD-BB29-43D47EA7F63A}"/>
                </a:ext>
              </a:extLst>
            </p:cNvPr>
            <p:cNvCxnSpPr>
              <a:stCxn id="5" idx="6"/>
              <a:endCxn id="17" idx="2"/>
            </p:cNvCxnSpPr>
            <p:nvPr/>
          </p:nvCxnSpPr>
          <p:spPr>
            <a:xfrm>
              <a:off x="1899548" y="2742852"/>
              <a:ext cx="1724520" cy="22725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DAE3BF25-F2A5-496D-A16F-2957A6C1D771}"/>
                </a:ext>
              </a:extLst>
            </p:cNvPr>
            <p:cNvCxnSpPr>
              <a:stCxn id="6" idx="6"/>
              <a:endCxn id="17" idx="2"/>
            </p:cNvCxnSpPr>
            <p:nvPr/>
          </p:nvCxnSpPr>
          <p:spPr>
            <a:xfrm>
              <a:off x="1899548" y="3371538"/>
              <a:ext cx="1724520" cy="16438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5D95494F-D2C0-4340-82B3-06D72CC1FAC3}"/>
                </a:ext>
              </a:extLst>
            </p:cNvPr>
            <p:cNvCxnSpPr>
              <a:stCxn id="7" idx="6"/>
              <a:endCxn id="17" idx="2"/>
            </p:cNvCxnSpPr>
            <p:nvPr/>
          </p:nvCxnSpPr>
          <p:spPr>
            <a:xfrm>
              <a:off x="1899548" y="4000225"/>
              <a:ext cx="1724520" cy="101514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92DA9E58-3510-4016-BB32-EAEC6E012B27}"/>
                </a:ext>
              </a:extLst>
            </p:cNvPr>
            <p:cNvCxnSpPr>
              <a:stCxn id="8" idx="6"/>
              <a:endCxn id="17" idx="2"/>
            </p:cNvCxnSpPr>
            <p:nvPr/>
          </p:nvCxnSpPr>
          <p:spPr>
            <a:xfrm>
              <a:off x="1899548" y="4628911"/>
              <a:ext cx="1724520" cy="38646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455D7703-DF94-4932-91C4-DA3E9CAC7187}"/>
                </a:ext>
              </a:extLst>
            </p:cNvPr>
            <p:cNvCxnSpPr>
              <a:stCxn id="9" idx="6"/>
              <a:endCxn id="17" idx="2"/>
            </p:cNvCxnSpPr>
            <p:nvPr/>
          </p:nvCxnSpPr>
          <p:spPr>
            <a:xfrm flipV="1">
              <a:off x="1899548" y="5015371"/>
              <a:ext cx="1724520" cy="24222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Ovale 27">
              <a:extLst>
                <a:ext uri="{FF2B5EF4-FFF2-40B4-BE49-F238E27FC236}">
                  <a16:creationId xmlns:a16="http://schemas.microsoft.com/office/drawing/2014/main" id="{0EDFC76E-E0D1-4DE6-ABB3-64EF7D070085}"/>
                </a:ext>
              </a:extLst>
            </p:cNvPr>
            <p:cNvSpPr/>
            <p:nvPr/>
          </p:nvSpPr>
          <p:spPr>
            <a:xfrm>
              <a:off x="5802895" y="3757998"/>
              <a:ext cx="454306" cy="484451"/>
            </a:xfrm>
            <a:prstGeom prst="ellipse">
              <a:avLst/>
            </a:prstGeom>
            <a:solidFill>
              <a:schemeClr val="accent6">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Connettore 2 28">
              <a:extLst>
                <a:ext uri="{FF2B5EF4-FFF2-40B4-BE49-F238E27FC236}">
                  <a16:creationId xmlns:a16="http://schemas.microsoft.com/office/drawing/2014/main" id="{D8CAF973-E0DF-4D25-A3C3-92EA84449AEA}"/>
                </a:ext>
              </a:extLst>
            </p:cNvPr>
            <p:cNvCxnSpPr>
              <a:stCxn id="10" idx="6"/>
              <a:endCxn id="28" idx="2"/>
            </p:cNvCxnSpPr>
            <p:nvPr/>
          </p:nvCxnSpPr>
          <p:spPr>
            <a:xfrm>
              <a:off x="4083341" y="2985077"/>
              <a:ext cx="1719554"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059419EF-50DD-4E22-AEF0-479AB9A62CE5}"/>
                </a:ext>
              </a:extLst>
            </p:cNvPr>
            <p:cNvCxnSpPr>
              <a:cxnSpLocks/>
            </p:cNvCxnSpPr>
            <p:nvPr/>
          </p:nvCxnSpPr>
          <p:spPr>
            <a:xfrm>
              <a:off x="4078375" y="4000222"/>
              <a:ext cx="172452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2FE38017-02FF-4E29-9714-81352236F6B1}"/>
                </a:ext>
              </a:extLst>
            </p:cNvPr>
            <p:cNvCxnSpPr>
              <a:stCxn id="17" idx="6"/>
              <a:endCxn id="28" idx="2"/>
            </p:cNvCxnSpPr>
            <p:nvPr/>
          </p:nvCxnSpPr>
          <p:spPr>
            <a:xfrm flipV="1">
              <a:off x="4078375" y="4000224"/>
              <a:ext cx="1724520"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a:extLst>
                <a:ext uri="{FF2B5EF4-FFF2-40B4-BE49-F238E27FC236}">
                  <a16:creationId xmlns:a16="http://schemas.microsoft.com/office/drawing/2014/main" id="{B4ECAFFC-B643-423E-BFFD-83C306CD267C}"/>
                </a:ext>
              </a:extLst>
            </p:cNvPr>
            <p:cNvCxnSpPr>
              <a:stCxn id="28" idx="6"/>
            </p:cNvCxnSpPr>
            <p:nvPr/>
          </p:nvCxnSpPr>
          <p:spPr>
            <a:xfrm flipV="1">
              <a:off x="6257201" y="4000223"/>
              <a:ext cx="1395528" cy="1"/>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27E4EB88-E872-41DC-B873-1992D06B5E33}"/>
                </a:ext>
              </a:extLst>
            </p:cNvPr>
            <p:cNvCxnSpPr/>
            <p:nvPr/>
          </p:nvCxnSpPr>
          <p:spPr>
            <a:xfrm flipV="1">
              <a:off x="1899547"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C3A92A22-64DF-43DB-8DEE-A83810B3C94A}"/>
                </a:ext>
              </a:extLst>
            </p:cNvPr>
            <p:cNvCxnSpPr/>
            <p:nvPr/>
          </p:nvCxnSpPr>
          <p:spPr>
            <a:xfrm flipV="1">
              <a:off x="1899547" y="4000222"/>
              <a:ext cx="1724520" cy="62868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text">
                <a:extLst>
                  <a:ext uri="{FF2B5EF4-FFF2-40B4-BE49-F238E27FC236}">
                    <a16:creationId xmlns:a16="http://schemas.microsoft.com/office/drawing/2014/main" id="{37F682CF-025F-4DBB-AEEB-2DC0719C16B7}"/>
                  </a:ext>
                </a:extLst>
              </p:cNvPr>
              <p:cNvSpPr txBox="1"/>
              <p:nvPr/>
            </p:nvSpPr>
            <p:spPr>
              <a:xfrm>
                <a:off x="8209957" y="4134506"/>
                <a:ext cx="2861034" cy="461665"/>
              </a:xfrm>
              <a:prstGeom prst="rect">
                <a:avLst/>
              </a:prstGeom>
              <a:noFill/>
            </p:spPr>
            <p:txBody>
              <a:bodyPr wrap="square" rtlCol="0">
                <a:spAutoFit/>
              </a:bodyPr>
              <a:lstStyle/>
              <a:p>
                <a14:m>
                  <m:oMath xmlns:m="http://schemas.openxmlformats.org/officeDocument/2006/math">
                    <m:r>
                      <a:rPr lang="en-GB" sz="2400" i="1" smtClean="0">
                        <a:solidFill>
                          <a:schemeClr val="tx1"/>
                        </a:solidFill>
                        <a:latin typeface="Cambria Math" panose="02040503050406030204" pitchFamily="18" charset="0"/>
                        <a:ea typeface="Cambria Math" panose="02040503050406030204" pitchFamily="18" charset="0"/>
                      </a:rPr>
                      <m:t>ℒ</m:t>
                    </m:r>
                  </m:oMath>
                </a14:m>
                <a:r>
                  <a:rPr lang="en-GB" sz="2400" dirty="0"/>
                  <a:t>(</a:t>
                </a:r>
                <a:r>
                  <a:rPr lang="en-GB" sz="2400" dirty="0">
                    <a:solidFill>
                      <a:schemeClr val="accent1"/>
                    </a:solidFill>
                  </a:rPr>
                  <a:t>Output</a:t>
                </a:r>
                <a:r>
                  <a:rPr lang="en-GB" sz="1600" dirty="0">
                    <a:solidFill>
                      <a:schemeClr val="accent1"/>
                    </a:solidFill>
                  </a:rPr>
                  <a:t>p</a:t>
                </a:r>
                <a:r>
                  <a:rPr lang="en-GB" sz="2400" dirty="0">
                    <a:solidFill>
                      <a:schemeClr val="accent1"/>
                    </a:solidFill>
                  </a:rPr>
                  <a:t>, </a:t>
                </a:r>
                <a:r>
                  <a:rPr lang="en-GB" sz="2400" dirty="0">
                    <a:solidFill>
                      <a:srgbClr val="C00000"/>
                    </a:solidFill>
                  </a:rPr>
                  <a:t>Output</a:t>
                </a:r>
                <a:r>
                  <a:rPr lang="en-GB" sz="1600" dirty="0">
                    <a:solidFill>
                      <a:srgbClr val="C00000"/>
                    </a:solidFill>
                  </a:rPr>
                  <a:t>e</a:t>
                </a:r>
                <a:r>
                  <a:rPr lang="en-GB" sz="2400" dirty="0"/>
                  <a:t>)</a:t>
                </a:r>
              </a:p>
            </p:txBody>
          </p:sp>
        </mc:Choice>
        <mc:Fallback xmlns="">
          <p:sp>
            <p:nvSpPr>
              <p:cNvPr id="35" name="!!text">
                <a:extLst>
                  <a:ext uri="{FF2B5EF4-FFF2-40B4-BE49-F238E27FC236}">
                    <a16:creationId xmlns:a16="http://schemas.microsoft.com/office/drawing/2014/main" id="{37F682CF-025F-4DBB-AEEB-2DC0719C16B7}"/>
                  </a:ext>
                </a:extLst>
              </p:cNvPr>
              <p:cNvSpPr txBox="1">
                <a:spLocks noRot="1" noChangeAspect="1" noMove="1" noResize="1" noEditPoints="1" noAdjustHandles="1" noChangeArrowheads="1" noChangeShapeType="1" noTextEdit="1"/>
              </p:cNvSpPr>
              <p:nvPr/>
            </p:nvSpPr>
            <p:spPr>
              <a:xfrm>
                <a:off x="8209957" y="4134506"/>
                <a:ext cx="2861034" cy="461665"/>
              </a:xfrm>
              <a:prstGeom prst="rect">
                <a:avLst/>
              </a:prstGeom>
              <a:blipFill>
                <a:blip r:embed="rId3"/>
                <a:stretch>
                  <a:fillRect l="-640" t="-10526" b="-28947"/>
                </a:stretch>
              </a:blipFill>
            </p:spPr>
            <p:txBody>
              <a:bodyPr/>
              <a:lstStyle/>
              <a:p>
                <a:r>
                  <a:rPr lang="en-GB">
                    <a:noFill/>
                  </a:rPr>
                  <a:t> </a:t>
                </a:r>
              </a:p>
            </p:txBody>
          </p:sp>
        </mc:Fallback>
      </mc:AlternateContent>
      <p:cxnSp>
        <p:nvCxnSpPr>
          <p:cNvPr id="37" name="Connettore 2 36">
            <a:extLst>
              <a:ext uri="{FF2B5EF4-FFF2-40B4-BE49-F238E27FC236}">
                <a16:creationId xmlns:a16="http://schemas.microsoft.com/office/drawing/2014/main" id="{202F65B9-A0EF-40CA-8E9D-3FE6DA27D965}"/>
              </a:ext>
            </a:extLst>
          </p:cNvPr>
          <p:cNvCxnSpPr>
            <a:stCxn id="35" idx="2"/>
          </p:cNvCxnSpPr>
          <p:nvPr/>
        </p:nvCxnSpPr>
        <p:spPr>
          <a:xfrm>
            <a:off x="9640474" y="4596171"/>
            <a:ext cx="616" cy="7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asellaDiTesto 37">
            <a:extLst>
              <a:ext uri="{FF2B5EF4-FFF2-40B4-BE49-F238E27FC236}">
                <a16:creationId xmlns:a16="http://schemas.microsoft.com/office/drawing/2014/main" id="{095E1435-9D23-435F-86DA-BCCA672E547C}"/>
              </a:ext>
            </a:extLst>
          </p:cNvPr>
          <p:cNvSpPr txBox="1"/>
          <p:nvPr/>
        </p:nvSpPr>
        <p:spPr>
          <a:xfrm>
            <a:off x="8850107" y="5512992"/>
            <a:ext cx="1580733" cy="369332"/>
          </a:xfrm>
          <a:prstGeom prst="rect">
            <a:avLst/>
          </a:prstGeom>
          <a:noFill/>
        </p:spPr>
        <p:txBody>
          <a:bodyPr wrap="square" rtlCol="0">
            <a:spAutoFit/>
          </a:bodyPr>
          <a:lstStyle/>
          <a:p>
            <a:r>
              <a:rPr lang="en-GB" dirty="0"/>
              <a:t>Loss Function</a:t>
            </a:r>
          </a:p>
        </p:txBody>
      </p:sp>
    </p:spTree>
    <p:extLst>
      <p:ext uri="{BB962C8B-B14F-4D97-AF65-F5344CB8AC3E}">
        <p14:creationId xmlns:p14="http://schemas.microsoft.com/office/powerpoint/2010/main" val="208265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the learning process</a:t>
            </a:r>
          </a:p>
        </p:txBody>
      </p:sp>
      <p:sp>
        <p:nvSpPr>
          <p:cNvPr id="3" name="CasellaDiTesto 2">
            <a:extLst>
              <a:ext uri="{FF2B5EF4-FFF2-40B4-BE49-F238E27FC236}">
                <a16:creationId xmlns:a16="http://schemas.microsoft.com/office/drawing/2014/main" id="{3CE86153-1BD6-4DBE-B28D-30FC729B3E92}"/>
              </a:ext>
            </a:extLst>
          </p:cNvPr>
          <p:cNvSpPr txBox="1"/>
          <p:nvPr/>
        </p:nvSpPr>
        <p:spPr>
          <a:xfrm flipH="1">
            <a:off x="838200" y="1834937"/>
            <a:ext cx="10399307" cy="1200329"/>
          </a:xfrm>
          <a:prstGeom prst="rect">
            <a:avLst/>
          </a:prstGeom>
          <a:noFill/>
        </p:spPr>
        <p:txBody>
          <a:bodyPr wrap="square" rtlCol="0">
            <a:spAutoFit/>
          </a:bodyPr>
          <a:lstStyle/>
          <a:p>
            <a:r>
              <a:rPr lang="en-GB" dirty="0"/>
              <a:t>It follows that if the network makes a big mistake (huge error), the weights are strongly modified. Otherwise, if the error of the network is small, the weights are only slightly changed. The algorithm responsible of the learning process just described is known as </a:t>
            </a:r>
            <a:r>
              <a:rPr lang="en-GB" b="1" dirty="0"/>
              <a:t>backpropagation</a:t>
            </a:r>
            <a:r>
              <a:rPr lang="en-GB" dirty="0"/>
              <a:t>.</a:t>
            </a:r>
          </a:p>
          <a:p>
            <a:endParaRPr lang="en-GB" dirty="0"/>
          </a:p>
        </p:txBody>
      </p:sp>
      <p:grpSp>
        <p:nvGrpSpPr>
          <p:cNvPr id="4" name="!!perceptron">
            <a:extLst>
              <a:ext uri="{FF2B5EF4-FFF2-40B4-BE49-F238E27FC236}">
                <a16:creationId xmlns:a16="http://schemas.microsoft.com/office/drawing/2014/main" id="{942C7E3B-8A9C-4454-BD3B-A1A1F9B9C8CF}"/>
              </a:ext>
            </a:extLst>
          </p:cNvPr>
          <p:cNvGrpSpPr/>
          <p:nvPr/>
        </p:nvGrpSpPr>
        <p:grpSpPr>
          <a:xfrm>
            <a:off x="1678444" y="2877134"/>
            <a:ext cx="6207487" cy="2999197"/>
            <a:chOff x="1445242" y="2500626"/>
            <a:chExt cx="6207487" cy="2999197"/>
          </a:xfrm>
        </p:grpSpPr>
        <p:sp>
          <p:nvSpPr>
            <p:cNvPr id="5" name="Ovale 4">
              <a:extLst>
                <a:ext uri="{FF2B5EF4-FFF2-40B4-BE49-F238E27FC236}">
                  <a16:creationId xmlns:a16="http://schemas.microsoft.com/office/drawing/2014/main" id="{55846AF8-D52D-4CF2-B8F7-2CFFB63002C9}"/>
                </a:ext>
              </a:extLst>
            </p:cNvPr>
            <p:cNvSpPr/>
            <p:nvPr/>
          </p:nvSpPr>
          <p:spPr>
            <a:xfrm>
              <a:off x="1445242" y="2500626"/>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AE37E0AD-2DBC-4CAC-998D-1AD3BAB6A0D6}"/>
                </a:ext>
              </a:extLst>
            </p:cNvPr>
            <p:cNvSpPr/>
            <p:nvPr/>
          </p:nvSpPr>
          <p:spPr>
            <a:xfrm>
              <a:off x="1445242" y="312931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76A0F6A7-2786-452E-AB64-00E49EAC3208}"/>
                </a:ext>
              </a:extLst>
            </p:cNvPr>
            <p:cNvSpPr/>
            <p:nvPr/>
          </p:nvSpPr>
          <p:spPr>
            <a:xfrm>
              <a:off x="1445242" y="3757999"/>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8F26D4ED-92A7-4D83-81B0-B2591D9AFB56}"/>
                </a:ext>
              </a:extLst>
            </p:cNvPr>
            <p:cNvSpPr/>
            <p:nvPr/>
          </p:nvSpPr>
          <p:spPr>
            <a:xfrm>
              <a:off x="1445242" y="4386685"/>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585F5C18-4146-484A-AEFA-732F02621F44}"/>
                </a:ext>
              </a:extLst>
            </p:cNvPr>
            <p:cNvSpPr/>
            <p:nvPr/>
          </p:nvSpPr>
          <p:spPr>
            <a:xfrm>
              <a:off x="1445242" y="5015372"/>
              <a:ext cx="454306" cy="48445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e 9">
              <a:extLst>
                <a:ext uri="{FF2B5EF4-FFF2-40B4-BE49-F238E27FC236}">
                  <a16:creationId xmlns:a16="http://schemas.microsoft.com/office/drawing/2014/main" id="{DFC4D689-EA7A-47B0-A429-6D62214778FD}"/>
                </a:ext>
              </a:extLst>
            </p:cNvPr>
            <p:cNvSpPr/>
            <p:nvPr/>
          </p:nvSpPr>
          <p:spPr>
            <a:xfrm>
              <a:off x="3629034" y="2742851"/>
              <a:ext cx="454306" cy="48445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486F68A8-D956-440A-9CFE-33A29F0F3425}"/>
                </a:ext>
              </a:extLst>
            </p:cNvPr>
            <p:cNvCxnSpPr>
              <a:stCxn id="5" idx="6"/>
              <a:endCxn id="10" idx="2"/>
            </p:cNvCxnSpPr>
            <p:nvPr/>
          </p:nvCxnSpPr>
          <p:spPr>
            <a:xfrm>
              <a:off x="1899548" y="2742852"/>
              <a:ext cx="1729486" cy="24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F1163CB4-8979-4CF5-8F97-79218D9472F7}"/>
                </a:ext>
              </a:extLst>
            </p:cNvPr>
            <p:cNvCxnSpPr>
              <a:stCxn id="6" idx="6"/>
              <a:endCxn id="10" idx="2"/>
            </p:cNvCxnSpPr>
            <p:nvPr/>
          </p:nvCxnSpPr>
          <p:spPr>
            <a:xfrm flipV="1">
              <a:off x="1899548" y="2985077"/>
              <a:ext cx="1729486" cy="386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643A88F1-8344-4F37-BDF5-BF9454D67320}"/>
                </a:ext>
              </a:extLst>
            </p:cNvPr>
            <p:cNvCxnSpPr>
              <a:stCxn id="7" idx="6"/>
              <a:endCxn id="10" idx="2"/>
            </p:cNvCxnSpPr>
            <p:nvPr/>
          </p:nvCxnSpPr>
          <p:spPr>
            <a:xfrm flipV="1">
              <a:off x="1899548" y="2985077"/>
              <a:ext cx="1729486" cy="1015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43F64493-2E13-44A6-86A5-71659FA83C62}"/>
                </a:ext>
              </a:extLst>
            </p:cNvPr>
            <p:cNvCxnSpPr>
              <a:stCxn id="8" idx="6"/>
              <a:endCxn id="10" idx="2"/>
            </p:cNvCxnSpPr>
            <p:nvPr/>
          </p:nvCxnSpPr>
          <p:spPr>
            <a:xfrm flipV="1">
              <a:off x="1899548" y="2985077"/>
              <a:ext cx="1729486" cy="164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3949D7BB-5B7E-4CC4-A975-8F86AD67239E}"/>
                </a:ext>
              </a:extLst>
            </p:cNvPr>
            <p:cNvCxnSpPr>
              <a:stCxn id="9" idx="6"/>
              <a:endCxn id="10" idx="2"/>
            </p:cNvCxnSpPr>
            <p:nvPr/>
          </p:nvCxnSpPr>
          <p:spPr>
            <a:xfrm flipV="1">
              <a:off x="1899548"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0CE73D8-E6D3-462A-8590-CABF3836B04E}"/>
                </a:ext>
              </a:extLst>
            </p:cNvPr>
            <p:cNvSpPr/>
            <p:nvPr/>
          </p:nvSpPr>
          <p:spPr>
            <a:xfrm>
              <a:off x="3624068" y="3757998"/>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e 16">
              <a:extLst>
                <a:ext uri="{FF2B5EF4-FFF2-40B4-BE49-F238E27FC236}">
                  <a16:creationId xmlns:a16="http://schemas.microsoft.com/office/drawing/2014/main" id="{F5A2AD00-295B-4EDA-B89A-970A522877E3}"/>
                </a:ext>
              </a:extLst>
            </p:cNvPr>
            <p:cNvSpPr/>
            <p:nvPr/>
          </p:nvSpPr>
          <p:spPr>
            <a:xfrm>
              <a:off x="3624068" y="4773146"/>
              <a:ext cx="454306" cy="484451"/>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ttore 2 17">
              <a:extLst>
                <a:ext uri="{FF2B5EF4-FFF2-40B4-BE49-F238E27FC236}">
                  <a16:creationId xmlns:a16="http://schemas.microsoft.com/office/drawing/2014/main" id="{6B1778B2-202C-4533-B6E1-42660227BFFF}"/>
                </a:ext>
              </a:extLst>
            </p:cNvPr>
            <p:cNvCxnSpPr>
              <a:cxnSpLocks/>
            </p:cNvCxnSpPr>
            <p:nvPr/>
          </p:nvCxnSpPr>
          <p:spPr>
            <a:xfrm>
              <a:off x="1899548" y="2742851"/>
              <a:ext cx="1724520" cy="12573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F76BFB20-96C3-4D86-A328-4A160EB7AFFD}"/>
                </a:ext>
              </a:extLst>
            </p:cNvPr>
            <p:cNvCxnSpPr>
              <a:stCxn id="6" idx="6"/>
              <a:endCxn id="16" idx="2"/>
            </p:cNvCxnSpPr>
            <p:nvPr/>
          </p:nvCxnSpPr>
          <p:spPr>
            <a:xfrm>
              <a:off x="1899548" y="3371538"/>
              <a:ext cx="1724520" cy="62868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0BD9195-B0E7-40E2-BD3A-EF9E497227DA}"/>
                </a:ext>
              </a:extLst>
            </p:cNvPr>
            <p:cNvCxnSpPr>
              <a:stCxn id="7" idx="6"/>
              <a:endCxn id="16" idx="2"/>
            </p:cNvCxnSpPr>
            <p:nvPr/>
          </p:nvCxnSpPr>
          <p:spPr>
            <a:xfrm flipV="1">
              <a:off x="1899548" y="4000224"/>
              <a:ext cx="172452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BD79C4DE-C577-40FB-8CE8-37522579F488}"/>
                </a:ext>
              </a:extLst>
            </p:cNvPr>
            <p:cNvCxnSpPr>
              <a:stCxn id="8" idx="6"/>
              <a:endCxn id="16" idx="2"/>
            </p:cNvCxnSpPr>
            <p:nvPr/>
          </p:nvCxnSpPr>
          <p:spPr>
            <a:xfrm flipV="1">
              <a:off x="1899548" y="4000224"/>
              <a:ext cx="1724520" cy="628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91DFF0EE-F679-4D78-A079-3A27206BECF5}"/>
                </a:ext>
              </a:extLst>
            </p:cNvPr>
            <p:cNvCxnSpPr>
              <a:stCxn id="9" idx="6"/>
              <a:endCxn id="16" idx="1"/>
            </p:cNvCxnSpPr>
            <p:nvPr/>
          </p:nvCxnSpPr>
          <p:spPr>
            <a:xfrm flipV="1">
              <a:off x="1899548" y="4000224"/>
              <a:ext cx="1724520" cy="12573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7FAC7357-2C67-45FD-BB29-43D47EA7F63A}"/>
                </a:ext>
              </a:extLst>
            </p:cNvPr>
            <p:cNvCxnSpPr>
              <a:stCxn id="5" idx="6"/>
              <a:endCxn id="17" idx="2"/>
            </p:cNvCxnSpPr>
            <p:nvPr/>
          </p:nvCxnSpPr>
          <p:spPr>
            <a:xfrm>
              <a:off x="1899548" y="2742852"/>
              <a:ext cx="1724520" cy="22725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DAE3BF25-F2A5-496D-A16F-2957A6C1D771}"/>
                </a:ext>
              </a:extLst>
            </p:cNvPr>
            <p:cNvCxnSpPr>
              <a:stCxn id="6" idx="6"/>
              <a:endCxn id="17" idx="2"/>
            </p:cNvCxnSpPr>
            <p:nvPr/>
          </p:nvCxnSpPr>
          <p:spPr>
            <a:xfrm>
              <a:off x="1899548" y="3371538"/>
              <a:ext cx="1724520" cy="16438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5D95494F-D2C0-4340-82B3-06D72CC1FAC3}"/>
                </a:ext>
              </a:extLst>
            </p:cNvPr>
            <p:cNvCxnSpPr>
              <a:stCxn id="7" idx="6"/>
              <a:endCxn id="17" idx="2"/>
            </p:cNvCxnSpPr>
            <p:nvPr/>
          </p:nvCxnSpPr>
          <p:spPr>
            <a:xfrm>
              <a:off x="1899548" y="4000225"/>
              <a:ext cx="1724520" cy="101514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92DA9E58-3510-4016-BB32-EAEC6E012B27}"/>
                </a:ext>
              </a:extLst>
            </p:cNvPr>
            <p:cNvCxnSpPr>
              <a:stCxn id="8" idx="6"/>
              <a:endCxn id="17" idx="2"/>
            </p:cNvCxnSpPr>
            <p:nvPr/>
          </p:nvCxnSpPr>
          <p:spPr>
            <a:xfrm>
              <a:off x="1899548" y="4628911"/>
              <a:ext cx="1724520" cy="38646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455D7703-DF94-4932-91C4-DA3E9CAC7187}"/>
                </a:ext>
              </a:extLst>
            </p:cNvPr>
            <p:cNvCxnSpPr>
              <a:stCxn id="9" idx="6"/>
              <a:endCxn id="17" idx="2"/>
            </p:cNvCxnSpPr>
            <p:nvPr/>
          </p:nvCxnSpPr>
          <p:spPr>
            <a:xfrm flipV="1">
              <a:off x="1899548" y="5015371"/>
              <a:ext cx="1724520" cy="24222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Ovale 27">
              <a:extLst>
                <a:ext uri="{FF2B5EF4-FFF2-40B4-BE49-F238E27FC236}">
                  <a16:creationId xmlns:a16="http://schemas.microsoft.com/office/drawing/2014/main" id="{0EDFC76E-E0D1-4DE6-ABB3-64EF7D070085}"/>
                </a:ext>
              </a:extLst>
            </p:cNvPr>
            <p:cNvSpPr/>
            <p:nvPr/>
          </p:nvSpPr>
          <p:spPr>
            <a:xfrm>
              <a:off x="5802895" y="3757998"/>
              <a:ext cx="454306" cy="484451"/>
            </a:xfrm>
            <a:prstGeom prst="ellipse">
              <a:avLst/>
            </a:prstGeom>
            <a:solidFill>
              <a:schemeClr val="accent6">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Connettore 2 28">
              <a:extLst>
                <a:ext uri="{FF2B5EF4-FFF2-40B4-BE49-F238E27FC236}">
                  <a16:creationId xmlns:a16="http://schemas.microsoft.com/office/drawing/2014/main" id="{D8CAF973-E0DF-4D25-A3C3-92EA84449AEA}"/>
                </a:ext>
              </a:extLst>
            </p:cNvPr>
            <p:cNvCxnSpPr>
              <a:stCxn id="10" idx="6"/>
              <a:endCxn id="28" idx="2"/>
            </p:cNvCxnSpPr>
            <p:nvPr/>
          </p:nvCxnSpPr>
          <p:spPr>
            <a:xfrm>
              <a:off x="4083341" y="2985077"/>
              <a:ext cx="1719554"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059419EF-50DD-4E22-AEF0-479AB9A62CE5}"/>
                </a:ext>
              </a:extLst>
            </p:cNvPr>
            <p:cNvCxnSpPr>
              <a:cxnSpLocks/>
            </p:cNvCxnSpPr>
            <p:nvPr/>
          </p:nvCxnSpPr>
          <p:spPr>
            <a:xfrm>
              <a:off x="4078375" y="4000222"/>
              <a:ext cx="172452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2FE38017-02FF-4E29-9714-81352236F6B1}"/>
                </a:ext>
              </a:extLst>
            </p:cNvPr>
            <p:cNvCxnSpPr>
              <a:stCxn id="17" idx="6"/>
              <a:endCxn id="28" idx="2"/>
            </p:cNvCxnSpPr>
            <p:nvPr/>
          </p:nvCxnSpPr>
          <p:spPr>
            <a:xfrm flipV="1">
              <a:off x="4078375" y="4000224"/>
              <a:ext cx="1724520" cy="101514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a:extLst>
                <a:ext uri="{FF2B5EF4-FFF2-40B4-BE49-F238E27FC236}">
                  <a16:creationId xmlns:a16="http://schemas.microsoft.com/office/drawing/2014/main" id="{B4ECAFFC-B643-423E-BFFD-83C306CD267C}"/>
                </a:ext>
              </a:extLst>
            </p:cNvPr>
            <p:cNvCxnSpPr>
              <a:stCxn id="28" idx="6"/>
            </p:cNvCxnSpPr>
            <p:nvPr/>
          </p:nvCxnSpPr>
          <p:spPr>
            <a:xfrm flipV="1">
              <a:off x="6257201" y="4000223"/>
              <a:ext cx="1395528" cy="1"/>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27E4EB88-E872-41DC-B873-1992D06B5E33}"/>
                </a:ext>
              </a:extLst>
            </p:cNvPr>
            <p:cNvCxnSpPr/>
            <p:nvPr/>
          </p:nvCxnSpPr>
          <p:spPr>
            <a:xfrm flipV="1">
              <a:off x="1899547" y="2985077"/>
              <a:ext cx="1729486" cy="227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C3A92A22-64DF-43DB-8DEE-A83810B3C94A}"/>
                </a:ext>
              </a:extLst>
            </p:cNvPr>
            <p:cNvCxnSpPr/>
            <p:nvPr/>
          </p:nvCxnSpPr>
          <p:spPr>
            <a:xfrm flipV="1">
              <a:off x="1899547" y="4000222"/>
              <a:ext cx="1724520" cy="62868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text">
                <a:extLst>
                  <a:ext uri="{FF2B5EF4-FFF2-40B4-BE49-F238E27FC236}">
                    <a16:creationId xmlns:a16="http://schemas.microsoft.com/office/drawing/2014/main" id="{37F682CF-025F-4DBB-AEEB-2DC0719C16B7}"/>
                  </a:ext>
                </a:extLst>
              </p:cNvPr>
              <p:cNvSpPr txBox="1"/>
              <p:nvPr/>
            </p:nvSpPr>
            <p:spPr>
              <a:xfrm>
                <a:off x="8209957" y="4134506"/>
                <a:ext cx="2861034" cy="461665"/>
              </a:xfrm>
              <a:prstGeom prst="rect">
                <a:avLst/>
              </a:prstGeom>
              <a:noFill/>
            </p:spPr>
            <p:txBody>
              <a:bodyPr wrap="square" rtlCol="0">
                <a:spAutoFit/>
              </a:bodyPr>
              <a:lstStyle/>
              <a:p>
                <a14:m>
                  <m:oMath xmlns:m="http://schemas.openxmlformats.org/officeDocument/2006/math">
                    <m:r>
                      <a:rPr lang="en-GB" sz="2400" i="1" smtClean="0">
                        <a:solidFill>
                          <a:schemeClr val="tx1"/>
                        </a:solidFill>
                        <a:latin typeface="Cambria Math" panose="02040503050406030204" pitchFamily="18" charset="0"/>
                        <a:ea typeface="Cambria Math" panose="02040503050406030204" pitchFamily="18" charset="0"/>
                      </a:rPr>
                      <m:t>ℒ</m:t>
                    </m:r>
                  </m:oMath>
                </a14:m>
                <a:r>
                  <a:rPr lang="en-GB" sz="2400" dirty="0"/>
                  <a:t>(</a:t>
                </a:r>
                <a:r>
                  <a:rPr lang="en-GB" sz="2400" dirty="0">
                    <a:solidFill>
                      <a:schemeClr val="accent1"/>
                    </a:solidFill>
                  </a:rPr>
                  <a:t>Output</a:t>
                </a:r>
                <a:r>
                  <a:rPr lang="en-GB" sz="1600" dirty="0">
                    <a:solidFill>
                      <a:schemeClr val="accent1"/>
                    </a:solidFill>
                  </a:rPr>
                  <a:t>p</a:t>
                </a:r>
                <a:r>
                  <a:rPr lang="en-GB" sz="2400" dirty="0">
                    <a:solidFill>
                      <a:schemeClr val="accent1"/>
                    </a:solidFill>
                  </a:rPr>
                  <a:t>, </a:t>
                </a:r>
                <a:r>
                  <a:rPr lang="en-GB" sz="2400" dirty="0">
                    <a:solidFill>
                      <a:srgbClr val="C00000"/>
                    </a:solidFill>
                  </a:rPr>
                  <a:t>Output</a:t>
                </a:r>
                <a:r>
                  <a:rPr lang="en-GB" sz="1600" dirty="0">
                    <a:solidFill>
                      <a:srgbClr val="C00000"/>
                    </a:solidFill>
                  </a:rPr>
                  <a:t>e</a:t>
                </a:r>
                <a:r>
                  <a:rPr lang="en-GB" sz="2400" dirty="0"/>
                  <a:t>)</a:t>
                </a:r>
              </a:p>
            </p:txBody>
          </p:sp>
        </mc:Choice>
        <mc:Fallback xmlns="">
          <p:sp>
            <p:nvSpPr>
              <p:cNvPr id="35" name="!!text">
                <a:extLst>
                  <a:ext uri="{FF2B5EF4-FFF2-40B4-BE49-F238E27FC236}">
                    <a16:creationId xmlns:a16="http://schemas.microsoft.com/office/drawing/2014/main" id="{37F682CF-025F-4DBB-AEEB-2DC0719C16B7}"/>
                  </a:ext>
                </a:extLst>
              </p:cNvPr>
              <p:cNvSpPr txBox="1">
                <a:spLocks noRot="1" noChangeAspect="1" noMove="1" noResize="1" noEditPoints="1" noAdjustHandles="1" noChangeArrowheads="1" noChangeShapeType="1" noTextEdit="1"/>
              </p:cNvSpPr>
              <p:nvPr/>
            </p:nvSpPr>
            <p:spPr>
              <a:xfrm>
                <a:off x="8209957" y="4134506"/>
                <a:ext cx="2861034" cy="461665"/>
              </a:xfrm>
              <a:prstGeom prst="rect">
                <a:avLst/>
              </a:prstGeom>
              <a:blipFill>
                <a:blip r:embed="rId3"/>
                <a:stretch>
                  <a:fillRect l="-640" t="-10526" b="-28947"/>
                </a:stretch>
              </a:blipFill>
            </p:spPr>
            <p:txBody>
              <a:bodyPr/>
              <a:lstStyle/>
              <a:p>
                <a:r>
                  <a:rPr lang="en-GB">
                    <a:noFill/>
                  </a:rPr>
                  <a:t> </a:t>
                </a:r>
              </a:p>
            </p:txBody>
          </p:sp>
        </mc:Fallback>
      </mc:AlternateContent>
      <p:cxnSp>
        <p:nvCxnSpPr>
          <p:cNvPr id="37" name="Connettore 2 36">
            <a:extLst>
              <a:ext uri="{FF2B5EF4-FFF2-40B4-BE49-F238E27FC236}">
                <a16:creationId xmlns:a16="http://schemas.microsoft.com/office/drawing/2014/main" id="{202F65B9-A0EF-40CA-8E9D-3FE6DA27D965}"/>
              </a:ext>
            </a:extLst>
          </p:cNvPr>
          <p:cNvCxnSpPr>
            <a:stCxn id="35" idx="2"/>
          </p:cNvCxnSpPr>
          <p:nvPr/>
        </p:nvCxnSpPr>
        <p:spPr>
          <a:xfrm>
            <a:off x="9640474" y="4596171"/>
            <a:ext cx="616" cy="7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asellaDiTesto 37">
            <a:extLst>
              <a:ext uri="{FF2B5EF4-FFF2-40B4-BE49-F238E27FC236}">
                <a16:creationId xmlns:a16="http://schemas.microsoft.com/office/drawing/2014/main" id="{095E1435-9D23-435F-86DA-BCCA672E547C}"/>
              </a:ext>
            </a:extLst>
          </p:cNvPr>
          <p:cNvSpPr txBox="1"/>
          <p:nvPr/>
        </p:nvSpPr>
        <p:spPr>
          <a:xfrm>
            <a:off x="8850107" y="5512992"/>
            <a:ext cx="1580733" cy="369332"/>
          </a:xfrm>
          <a:prstGeom prst="rect">
            <a:avLst/>
          </a:prstGeom>
          <a:noFill/>
        </p:spPr>
        <p:txBody>
          <a:bodyPr wrap="square" rtlCol="0">
            <a:spAutoFit/>
          </a:bodyPr>
          <a:lstStyle/>
          <a:p>
            <a:r>
              <a:rPr lang="en-GB" dirty="0"/>
              <a:t>Loss Function</a:t>
            </a:r>
          </a:p>
        </p:txBody>
      </p:sp>
    </p:spTree>
    <p:extLst>
      <p:ext uri="{BB962C8B-B14F-4D97-AF65-F5344CB8AC3E}">
        <p14:creationId xmlns:p14="http://schemas.microsoft.com/office/powerpoint/2010/main" val="3701757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a:extLst>
              <a:ext uri="{FF2B5EF4-FFF2-40B4-BE49-F238E27FC236}">
                <a16:creationId xmlns:a16="http://schemas.microsoft.com/office/drawing/2014/main" id="{3FF23C1E-4133-446D-BB54-7A410E9434CA}"/>
              </a:ext>
            </a:extLst>
          </p:cNvPr>
          <p:cNvSpPr>
            <a:spLocks noGrp="1"/>
          </p:cNvSpPr>
          <p:nvPr>
            <p:ph type="title"/>
          </p:nvPr>
        </p:nvSpPr>
        <p:spPr/>
        <p:txBody>
          <a:bodyPr/>
          <a:lstStyle/>
          <a:p>
            <a:r>
              <a:rPr lang="en-GB" dirty="0"/>
              <a:t>Introduction to Neural Networks: the learning process</a:t>
            </a:r>
          </a:p>
        </p:txBody>
      </p:sp>
      <p:sp>
        <p:nvSpPr>
          <p:cNvPr id="4" name="CasellaDiTesto 3">
            <a:extLst>
              <a:ext uri="{FF2B5EF4-FFF2-40B4-BE49-F238E27FC236}">
                <a16:creationId xmlns:a16="http://schemas.microsoft.com/office/drawing/2014/main" id="{9F4861A2-BE7C-4E01-A432-78B610F0B775}"/>
              </a:ext>
            </a:extLst>
          </p:cNvPr>
          <p:cNvSpPr txBox="1"/>
          <p:nvPr/>
        </p:nvSpPr>
        <p:spPr>
          <a:xfrm>
            <a:off x="945085" y="2178604"/>
            <a:ext cx="10408715" cy="2585323"/>
          </a:xfrm>
          <a:prstGeom prst="rect">
            <a:avLst/>
          </a:prstGeom>
          <a:noFill/>
        </p:spPr>
        <p:txBody>
          <a:bodyPr wrap="square" rtlCol="0">
            <a:spAutoFit/>
          </a:bodyPr>
          <a:lstStyle/>
          <a:p>
            <a:r>
              <a:rPr lang="en-GB" dirty="0"/>
              <a:t>Some considerations:</a:t>
            </a:r>
          </a:p>
          <a:p>
            <a:endParaRPr lang="en-GB" dirty="0"/>
          </a:p>
          <a:p>
            <a:pPr marL="342900" indent="-342900">
              <a:buFont typeface="+mj-lt"/>
              <a:buAutoNum type="arabicPeriod"/>
            </a:pPr>
            <a:r>
              <a:rPr lang="en-GB" dirty="0"/>
              <a:t>We need to know </a:t>
            </a:r>
            <a:r>
              <a:rPr lang="en-GB" i="1" dirty="0"/>
              <a:t>in advance</a:t>
            </a:r>
            <a:r>
              <a:rPr lang="en-GB" dirty="0"/>
              <a:t> what is the output associated to a certain input. This is known as </a:t>
            </a:r>
            <a:r>
              <a:rPr lang="en-GB" b="1" dirty="0"/>
              <a:t>supervised learning</a:t>
            </a:r>
            <a:r>
              <a:rPr lang="en-GB" dirty="0"/>
              <a:t>.</a:t>
            </a:r>
          </a:p>
          <a:p>
            <a:pPr marL="342900" indent="-342900">
              <a:buFont typeface="+mj-lt"/>
              <a:buAutoNum type="arabicPeriod"/>
            </a:pPr>
            <a:r>
              <a:rPr lang="en-GB" dirty="0"/>
              <a:t>In order to </a:t>
            </a:r>
            <a:r>
              <a:rPr lang="en-GB" i="1" dirty="0"/>
              <a:t>train</a:t>
            </a:r>
            <a:r>
              <a:rPr lang="en-GB" dirty="0"/>
              <a:t> a Neural Network, i.e., to make it learn, we need a lot of training samples; usually thousands, or tens of thousands. For this reason, it is not easy to apply NNs to medical problems!</a:t>
            </a:r>
          </a:p>
          <a:p>
            <a:pPr marL="342900" indent="-342900">
              <a:buFont typeface="+mj-lt"/>
              <a:buAutoNum type="arabicPeriod"/>
            </a:pPr>
            <a:r>
              <a:rPr lang="en-GB" dirty="0"/>
              <a:t>The number of weights to update during the learning process can be huge. Networks used for image segmentation usually have millions of weights. This means that we could need a lot of computational power to train a Neural Network.</a:t>
            </a:r>
          </a:p>
        </p:txBody>
      </p:sp>
      <p:sp>
        <p:nvSpPr>
          <p:cNvPr id="5" name="CasellaDiTesto 4">
            <a:extLst>
              <a:ext uri="{FF2B5EF4-FFF2-40B4-BE49-F238E27FC236}">
                <a16:creationId xmlns:a16="http://schemas.microsoft.com/office/drawing/2014/main" id="{0CF8CC62-4FD6-4F63-9AF4-3F2BCC96202D}"/>
              </a:ext>
            </a:extLst>
          </p:cNvPr>
          <p:cNvSpPr txBox="1"/>
          <p:nvPr/>
        </p:nvSpPr>
        <p:spPr>
          <a:xfrm>
            <a:off x="945085" y="5067177"/>
            <a:ext cx="10515600" cy="923330"/>
          </a:xfrm>
          <a:prstGeom prst="rect">
            <a:avLst/>
          </a:prstGeom>
          <a:noFill/>
        </p:spPr>
        <p:txBody>
          <a:bodyPr wrap="square" rtlCol="0">
            <a:spAutoFit/>
          </a:bodyPr>
          <a:lstStyle/>
          <a:p>
            <a:r>
              <a:rPr lang="en-GB" dirty="0"/>
              <a:t>These last two points are the main reasons why Neural Networks became popular only recently. Nowadays, we have access to a large amount of public data that can be used to train NN, and the computational power of common PCs is enough to train medium/large networks in reasonable amounts of time.</a:t>
            </a:r>
          </a:p>
        </p:txBody>
      </p:sp>
    </p:spTree>
    <p:extLst>
      <p:ext uri="{BB962C8B-B14F-4D97-AF65-F5344CB8AC3E}">
        <p14:creationId xmlns:p14="http://schemas.microsoft.com/office/powerpoint/2010/main" val="254888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2CDE63-45F7-486A-92FC-3A894E0EB262}"/>
              </a:ext>
            </a:extLst>
          </p:cNvPr>
          <p:cNvSpPr>
            <a:spLocks noGrp="1"/>
          </p:cNvSpPr>
          <p:nvPr>
            <p:ph type="title"/>
          </p:nvPr>
        </p:nvSpPr>
        <p:spPr/>
        <p:txBody>
          <a:bodyPr/>
          <a:lstStyle/>
          <a:p>
            <a:r>
              <a:rPr lang="en-GB" dirty="0"/>
              <a:t>Image segmentation</a:t>
            </a:r>
          </a:p>
        </p:txBody>
      </p:sp>
      <p:pic>
        <p:nvPicPr>
          <p:cNvPr id="5" name="Immagine 4">
            <a:extLst>
              <a:ext uri="{FF2B5EF4-FFF2-40B4-BE49-F238E27FC236}">
                <a16:creationId xmlns:a16="http://schemas.microsoft.com/office/drawing/2014/main" id="{DEBE8909-CDDB-48AC-9810-313B60C8B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8852" y="1572037"/>
            <a:ext cx="7381257" cy="4920838"/>
          </a:xfrm>
          <a:prstGeom prst="rect">
            <a:avLst/>
          </a:prstGeom>
        </p:spPr>
      </p:pic>
      <p:sp>
        <p:nvSpPr>
          <p:cNvPr id="6" name="CasellaDiTesto 5">
            <a:extLst>
              <a:ext uri="{FF2B5EF4-FFF2-40B4-BE49-F238E27FC236}">
                <a16:creationId xmlns:a16="http://schemas.microsoft.com/office/drawing/2014/main" id="{5C759546-DA21-45CA-8B79-8ECA0123349D}"/>
              </a:ext>
            </a:extLst>
          </p:cNvPr>
          <p:cNvSpPr txBox="1"/>
          <p:nvPr/>
        </p:nvSpPr>
        <p:spPr>
          <a:xfrm flipH="1">
            <a:off x="838199" y="1572037"/>
            <a:ext cx="3674423" cy="923330"/>
          </a:xfrm>
          <a:prstGeom prst="rect">
            <a:avLst/>
          </a:prstGeom>
          <a:noFill/>
        </p:spPr>
        <p:txBody>
          <a:bodyPr wrap="square" rtlCol="0">
            <a:spAutoFit/>
          </a:bodyPr>
          <a:lstStyle/>
          <a:p>
            <a:r>
              <a:rPr lang="en-GB" dirty="0"/>
              <a:t>Image segmentation is the process of dividing a digital image into multiple </a:t>
            </a:r>
            <a:r>
              <a:rPr lang="en-GB" b="1" dirty="0"/>
              <a:t>image regions</a:t>
            </a:r>
            <a:r>
              <a:rPr lang="en-GB" dirty="0"/>
              <a:t>. </a:t>
            </a:r>
          </a:p>
        </p:txBody>
      </p:sp>
      <p:sp>
        <p:nvSpPr>
          <p:cNvPr id="7" name="CasellaDiTesto 6">
            <a:extLst>
              <a:ext uri="{FF2B5EF4-FFF2-40B4-BE49-F238E27FC236}">
                <a16:creationId xmlns:a16="http://schemas.microsoft.com/office/drawing/2014/main" id="{A575199C-D0B9-456C-973C-D0360F7D9087}"/>
              </a:ext>
            </a:extLst>
          </p:cNvPr>
          <p:cNvSpPr txBox="1"/>
          <p:nvPr/>
        </p:nvSpPr>
        <p:spPr>
          <a:xfrm>
            <a:off x="838199" y="3059668"/>
            <a:ext cx="3674423" cy="2031325"/>
          </a:xfrm>
          <a:prstGeom prst="rect">
            <a:avLst/>
          </a:prstGeom>
          <a:noFill/>
        </p:spPr>
        <p:txBody>
          <a:bodyPr wrap="square" rtlCol="0">
            <a:spAutoFit/>
          </a:bodyPr>
          <a:lstStyle/>
          <a:p>
            <a:r>
              <a:rPr lang="en-GB" dirty="0"/>
              <a:t>More formally, it is the process of assigning a label to each pixel of the image, so that pixels with the same label belong to the same class of objects.</a:t>
            </a:r>
          </a:p>
          <a:p>
            <a:r>
              <a:rPr lang="en-GB" dirty="0"/>
              <a:t>e. g. </a:t>
            </a:r>
            <a:r>
              <a:rPr lang="en-GB" i="1" dirty="0"/>
              <a:t>Background</a:t>
            </a:r>
            <a:r>
              <a:rPr lang="en-GB" dirty="0"/>
              <a:t> is class 0, </a:t>
            </a:r>
            <a:r>
              <a:rPr lang="en-GB" i="1" dirty="0"/>
              <a:t>Pedestrian </a:t>
            </a:r>
            <a:r>
              <a:rPr lang="en-GB" dirty="0"/>
              <a:t>is class 1 and so on.</a:t>
            </a:r>
          </a:p>
        </p:txBody>
      </p:sp>
    </p:spTree>
    <p:extLst>
      <p:ext uri="{BB962C8B-B14F-4D97-AF65-F5344CB8AC3E}">
        <p14:creationId xmlns:p14="http://schemas.microsoft.com/office/powerpoint/2010/main" val="23823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FD2942-40A3-4A5B-A4B1-22DB47D24589}"/>
              </a:ext>
            </a:extLst>
          </p:cNvPr>
          <p:cNvSpPr>
            <a:spLocks noGrp="1"/>
          </p:cNvSpPr>
          <p:nvPr>
            <p:ph type="title"/>
          </p:nvPr>
        </p:nvSpPr>
        <p:spPr/>
        <p:txBody>
          <a:bodyPr/>
          <a:lstStyle/>
          <a:p>
            <a:r>
              <a:rPr lang="en-GB" dirty="0"/>
              <a:t>Neural Networks for Computer Vision</a:t>
            </a:r>
          </a:p>
        </p:txBody>
      </p:sp>
      <p:sp>
        <p:nvSpPr>
          <p:cNvPr id="4" name="CasellaDiTesto 3">
            <a:extLst>
              <a:ext uri="{FF2B5EF4-FFF2-40B4-BE49-F238E27FC236}">
                <a16:creationId xmlns:a16="http://schemas.microsoft.com/office/drawing/2014/main" id="{405A4761-02A1-472F-967B-65016E831B37}"/>
              </a:ext>
            </a:extLst>
          </p:cNvPr>
          <p:cNvSpPr txBox="1"/>
          <p:nvPr/>
        </p:nvSpPr>
        <p:spPr>
          <a:xfrm>
            <a:off x="969632" y="1644969"/>
            <a:ext cx="10384168" cy="3139321"/>
          </a:xfrm>
          <a:prstGeom prst="rect">
            <a:avLst/>
          </a:prstGeom>
          <a:noFill/>
        </p:spPr>
        <p:txBody>
          <a:bodyPr wrap="square" rtlCol="0">
            <a:spAutoFit/>
          </a:bodyPr>
          <a:lstStyle/>
          <a:p>
            <a:r>
              <a:rPr lang="en-GB" dirty="0"/>
              <a:t>Citing Wikipedia, </a:t>
            </a:r>
            <a:r>
              <a:rPr lang="en-US" dirty="0"/>
              <a:t>computer vision (CV) is an interdisciplinary scientific field that deals with how computers can gain high-level understanding from digital images or videos.</a:t>
            </a:r>
          </a:p>
          <a:p>
            <a:endParaRPr lang="en-US" dirty="0"/>
          </a:p>
          <a:p>
            <a:r>
              <a:rPr lang="en-US" dirty="0"/>
              <a:t>Among the sub-fields of computer vision, we have </a:t>
            </a:r>
            <a:r>
              <a:rPr lang="en-US" i="1" dirty="0"/>
              <a:t>object detection, object recognition, image restoration </a:t>
            </a:r>
            <a:r>
              <a:rPr lang="en-US" dirty="0"/>
              <a:t>and more.</a:t>
            </a:r>
          </a:p>
          <a:p>
            <a:endParaRPr lang="en-US" dirty="0"/>
          </a:p>
          <a:p>
            <a:r>
              <a:rPr lang="en-US" dirty="0"/>
              <a:t>Neural Networks are currently the state of the art in many of those CV tasks. Actually, NN performance are close to the human counterpart in object detection and classification.</a:t>
            </a:r>
          </a:p>
          <a:p>
            <a:endParaRPr lang="en-US" dirty="0"/>
          </a:p>
          <a:p>
            <a:r>
              <a:rPr lang="en-US" dirty="0"/>
              <a:t>Specific types of Neural Networks are used to analyze image data; they are known as </a:t>
            </a:r>
            <a:r>
              <a:rPr lang="en-US" b="1" dirty="0"/>
              <a:t>Convolutional Neural Networks</a:t>
            </a:r>
            <a:r>
              <a:rPr lang="en-US" dirty="0"/>
              <a:t>.</a:t>
            </a:r>
            <a:endParaRPr lang="en-GB" dirty="0"/>
          </a:p>
        </p:txBody>
      </p:sp>
    </p:spTree>
    <p:extLst>
      <p:ext uri="{BB962C8B-B14F-4D97-AF65-F5344CB8AC3E}">
        <p14:creationId xmlns:p14="http://schemas.microsoft.com/office/powerpoint/2010/main" val="701808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9FEB30-ED3E-4E4E-8AFB-105CAE6E9409}"/>
              </a:ext>
            </a:extLst>
          </p:cNvPr>
          <p:cNvSpPr>
            <a:spLocks noGrp="1"/>
          </p:cNvSpPr>
          <p:nvPr>
            <p:ph type="title"/>
          </p:nvPr>
        </p:nvSpPr>
        <p:spPr/>
        <p:txBody>
          <a:bodyPr/>
          <a:lstStyle/>
          <a:p>
            <a:r>
              <a:rPr lang="en-GB" dirty="0"/>
              <a:t>Neural Networks for Computer Vision</a:t>
            </a:r>
          </a:p>
        </p:txBody>
      </p:sp>
      <p:sp>
        <p:nvSpPr>
          <p:cNvPr id="3" name="Segnaposto contenuto 2">
            <a:extLst>
              <a:ext uri="{FF2B5EF4-FFF2-40B4-BE49-F238E27FC236}">
                <a16:creationId xmlns:a16="http://schemas.microsoft.com/office/drawing/2014/main" id="{E2AF8FF0-D029-4E04-A460-8E9BE4F1E7D5}"/>
              </a:ext>
            </a:extLst>
          </p:cNvPr>
          <p:cNvSpPr>
            <a:spLocks noGrp="1"/>
          </p:cNvSpPr>
          <p:nvPr>
            <p:ph idx="1"/>
          </p:nvPr>
        </p:nvSpPr>
        <p:spPr>
          <a:xfrm>
            <a:off x="838200" y="1825625"/>
            <a:ext cx="5257800" cy="4581312"/>
          </a:xfrm>
        </p:spPr>
        <p:txBody>
          <a:bodyPr>
            <a:normAutofit lnSpcReduction="10000"/>
          </a:bodyPr>
          <a:lstStyle/>
          <a:p>
            <a:pPr marL="0" indent="0">
              <a:buNone/>
            </a:pPr>
            <a:r>
              <a:rPr lang="en-GB" sz="1800" dirty="0"/>
              <a:t>The fully connected networks we just introduced are not suited for computer vision tasks, but why?</a:t>
            </a:r>
          </a:p>
          <a:p>
            <a:pPr marL="0" indent="0">
              <a:buNone/>
            </a:pPr>
            <a:r>
              <a:rPr lang="en-GB" sz="1800" dirty="0"/>
              <a:t>Actually, it is not an intrinsic problem of those networks. It has to do with the nature of image data.</a:t>
            </a:r>
          </a:p>
          <a:p>
            <a:pPr marL="0" indent="0">
              <a:buNone/>
            </a:pPr>
            <a:r>
              <a:rPr lang="en-GB" sz="1800" dirty="0"/>
              <a:t>Mathematically speaking, in fact, images are matrixes of pixels, and each pixel is identified by a single numeric value for grey scale images, or by three numeric values for RGB images.</a:t>
            </a:r>
          </a:p>
          <a:p>
            <a:pPr marL="0" indent="0">
              <a:buNone/>
            </a:pPr>
            <a:r>
              <a:rPr lang="en-GB" sz="1800" dirty="0"/>
              <a:t>Now, a full-HD image has 1920x1080 ≈ 2 Million pixels. We said that in a fully connected NN each neuron of a layer is connected to all neurons of the following layer. So, if we want to connect that input image to just one hidden layer with 10 neurons we need 10 x 2 Million = 20 Million weights!</a:t>
            </a:r>
          </a:p>
          <a:p>
            <a:pPr marL="0" indent="0">
              <a:buNone/>
            </a:pPr>
            <a:r>
              <a:rPr lang="en-GB" sz="1800" dirty="0"/>
              <a:t>Considering that modern NN usually have tens of hidden layers, it should be clear why fully connected NN can’t be used for image analysis</a:t>
            </a:r>
          </a:p>
          <a:p>
            <a:pPr marL="0" indent="0">
              <a:buNone/>
            </a:pPr>
            <a:endParaRPr lang="en-GB" sz="1800" dirty="0"/>
          </a:p>
        </p:txBody>
      </p:sp>
      <p:pic>
        <p:nvPicPr>
          <p:cNvPr id="5" name="Immagine 4" descr="Immagine che contiene testo, nero, interni, bianco&#10;&#10;Descrizione generata automaticamente">
            <a:extLst>
              <a:ext uri="{FF2B5EF4-FFF2-40B4-BE49-F238E27FC236}">
                <a16:creationId xmlns:a16="http://schemas.microsoft.com/office/drawing/2014/main" id="{51AD8615-C182-451C-9EF0-E6DA5FDCD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95864"/>
            <a:ext cx="6096000" cy="4020120"/>
          </a:xfrm>
          <a:prstGeom prst="rect">
            <a:avLst/>
          </a:prstGeom>
        </p:spPr>
      </p:pic>
    </p:spTree>
    <p:extLst>
      <p:ext uri="{BB962C8B-B14F-4D97-AF65-F5344CB8AC3E}">
        <p14:creationId xmlns:p14="http://schemas.microsoft.com/office/powerpoint/2010/main" val="543049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80DC6-A786-467B-8017-F094B1885134}"/>
              </a:ext>
            </a:extLst>
          </p:cNvPr>
          <p:cNvSpPr>
            <a:spLocks noGrp="1"/>
          </p:cNvSpPr>
          <p:nvPr>
            <p:ph type="title"/>
          </p:nvPr>
        </p:nvSpPr>
        <p:spPr/>
        <p:txBody>
          <a:bodyPr/>
          <a:lstStyle/>
          <a:p>
            <a:r>
              <a:rPr lang="en-GB" dirty="0"/>
              <a:t>Convolutional Neural Networks</a:t>
            </a:r>
          </a:p>
        </p:txBody>
      </p:sp>
      <p:sp>
        <p:nvSpPr>
          <p:cNvPr id="3" name="Segnaposto contenuto 2">
            <a:extLst>
              <a:ext uri="{FF2B5EF4-FFF2-40B4-BE49-F238E27FC236}">
                <a16:creationId xmlns:a16="http://schemas.microsoft.com/office/drawing/2014/main" id="{1B72438A-02B2-46E2-8BB6-36C3E8A0923A}"/>
              </a:ext>
            </a:extLst>
          </p:cNvPr>
          <p:cNvSpPr>
            <a:spLocks noGrp="1"/>
          </p:cNvSpPr>
          <p:nvPr>
            <p:ph idx="1"/>
          </p:nvPr>
        </p:nvSpPr>
        <p:spPr>
          <a:xfrm>
            <a:off x="838200" y="1825625"/>
            <a:ext cx="5501231" cy="4351338"/>
          </a:xfrm>
        </p:spPr>
        <p:txBody>
          <a:bodyPr>
            <a:normAutofit/>
          </a:bodyPr>
          <a:lstStyle/>
          <a:p>
            <a:pPr marL="0" indent="0">
              <a:buNone/>
            </a:pPr>
            <a:r>
              <a:rPr lang="en-GB" sz="1800" dirty="0"/>
              <a:t>Convolutional Neural Networks (CNN) are a special kind of NN used primarily for computer vision. They use a mathematical operation known as Convolution in place of the operation carried out by the perceptron we saw earlier.</a:t>
            </a:r>
          </a:p>
          <a:p>
            <a:pPr marL="0" indent="0">
              <a:buNone/>
            </a:pPr>
            <a:r>
              <a:rPr lang="en-GB" sz="1800" dirty="0"/>
              <a:t>Despite their elaborate name, the concept behind CNN is quite easy to understand.</a:t>
            </a:r>
          </a:p>
          <a:p>
            <a:pPr marL="0" indent="0">
              <a:buNone/>
            </a:pPr>
            <a:r>
              <a:rPr lang="en-GB" sz="1800" dirty="0"/>
              <a:t>A convolutional neuron is a kernel (i.e., a small matrix) of weights. This kernel </a:t>
            </a:r>
            <a:r>
              <a:rPr lang="en-GB" sz="1800" i="1" dirty="0"/>
              <a:t>slides </a:t>
            </a:r>
            <a:r>
              <a:rPr lang="en-GB" sz="1800" dirty="0"/>
              <a:t>through the input image to produce the output.</a:t>
            </a:r>
          </a:p>
          <a:p>
            <a:pPr marL="0" indent="0">
              <a:buNone/>
            </a:pPr>
            <a:r>
              <a:rPr lang="en-GB" sz="1800" dirty="0"/>
              <a:t>This means that the number of weights of a convolutional neuron does not depend on the size of the image but on the size of the kernel!</a:t>
            </a:r>
          </a:p>
        </p:txBody>
      </p:sp>
      <p:graphicFrame>
        <p:nvGraphicFramePr>
          <p:cNvPr id="4" name="Tabella 4">
            <a:extLst>
              <a:ext uri="{FF2B5EF4-FFF2-40B4-BE49-F238E27FC236}">
                <a16:creationId xmlns:a16="http://schemas.microsoft.com/office/drawing/2014/main" id="{7F8DED06-518B-4973-9DA5-252F43B6590B}"/>
              </a:ext>
            </a:extLst>
          </p:cNvPr>
          <p:cNvGraphicFramePr>
            <a:graphicFrameLocks noGrp="1"/>
          </p:cNvGraphicFramePr>
          <p:nvPr>
            <p:extLst>
              <p:ext uri="{D42A27DB-BD31-4B8C-83A1-F6EECF244321}">
                <p14:modId xmlns:p14="http://schemas.microsoft.com/office/powerpoint/2010/main" val="1725783498"/>
              </p:ext>
            </p:extLst>
          </p:nvPr>
        </p:nvGraphicFramePr>
        <p:xfrm>
          <a:off x="8383022" y="2649610"/>
          <a:ext cx="2255796" cy="1558779"/>
        </p:xfrm>
        <a:graphic>
          <a:graphicData uri="http://schemas.openxmlformats.org/drawingml/2006/table">
            <a:tbl>
              <a:tblPr firstRow="1" bandRow="1">
                <a:tableStyleId>{5940675A-B579-460E-94D1-54222C63F5DA}</a:tableStyleId>
              </a:tblPr>
              <a:tblGrid>
                <a:gridCol w="751932">
                  <a:extLst>
                    <a:ext uri="{9D8B030D-6E8A-4147-A177-3AD203B41FA5}">
                      <a16:colId xmlns:a16="http://schemas.microsoft.com/office/drawing/2014/main" val="4040220252"/>
                    </a:ext>
                  </a:extLst>
                </a:gridCol>
                <a:gridCol w="751932">
                  <a:extLst>
                    <a:ext uri="{9D8B030D-6E8A-4147-A177-3AD203B41FA5}">
                      <a16:colId xmlns:a16="http://schemas.microsoft.com/office/drawing/2014/main" val="363621586"/>
                    </a:ext>
                  </a:extLst>
                </a:gridCol>
                <a:gridCol w="751932">
                  <a:extLst>
                    <a:ext uri="{9D8B030D-6E8A-4147-A177-3AD203B41FA5}">
                      <a16:colId xmlns:a16="http://schemas.microsoft.com/office/drawing/2014/main" val="2442884969"/>
                    </a:ext>
                  </a:extLst>
                </a:gridCol>
              </a:tblGrid>
              <a:tr h="519593">
                <a:tc>
                  <a:txBody>
                    <a:bodyPr/>
                    <a:lstStyle/>
                    <a:p>
                      <a:r>
                        <a:rPr lang="en-GB" sz="2200" dirty="0"/>
                        <a:t>W</a:t>
                      </a:r>
                      <a:r>
                        <a:rPr lang="en-GB" sz="1200" dirty="0"/>
                        <a:t>1</a:t>
                      </a:r>
                      <a:endParaRPr lang="en-GB" sz="2200" dirty="0"/>
                    </a:p>
                  </a:txBody>
                  <a:tcPr marL="110001" marR="110001" marT="55001" marB="55001"/>
                </a:tc>
                <a:tc>
                  <a:txBody>
                    <a:bodyPr/>
                    <a:lstStyle/>
                    <a:p>
                      <a:r>
                        <a:rPr lang="en-GB" sz="2200" dirty="0"/>
                        <a:t>W</a:t>
                      </a:r>
                      <a:r>
                        <a:rPr lang="en-GB" sz="1100" dirty="0"/>
                        <a:t>2</a:t>
                      </a:r>
                      <a:endParaRPr lang="en-GB" sz="2200" dirty="0"/>
                    </a:p>
                  </a:txBody>
                  <a:tcPr marL="110001" marR="110001" marT="55001" marB="55001"/>
                </a:tc>
                <a:tc>
                  <a:txBody>
                    <a:bodyPr/>
                    <a:lstStyle/>
                    <a:p>
                      <a:r>
                        <a:rPr lang="en-GB" sz="2200" dirty="0"/>
                        <a:t>W</a:t>
                      </a:r>
                      <a:r>
                        <a:rPr lang="en-GB" sz="1100" dirty="0"/>
                        <a:t>3</a:t>
                      </a:r>
                      <a:endParaRPr lang="en-GB" sz="2200" dirty="0"/>
                    </a:p>
                  </a:txBody>
                  <a:tcPr marL="110001" marR="110001" marT="55001" marB="55001"/>
                </a:tc>
                <a:extLst>
                  <a:ext uri="{0D108BD9-81ED-4DB2-BD59-A6C34878D82A}">
                    <a16:rowId xmlns:a16="http://schemas.microsoft.com/office/drawing/2014/main" val="3228035590"/>
                  </a:ext>
                </a:extLst>
              </a:tr>
              <a:tr h="519593">
                <a:tc>
                  <a:txBody>
                    <a:bodyPr/>
                    <a:lstStyle/>
                    <a:p>
                      <a:r>
                        <a:rPr lang="en-GB" sz="2200" dirty="0"/>
                        <a:t>W</a:t>
                      </a:r>
                      <a:r>
                        <a:rPr lang="en-GB" sz="1100" dirty="0"/>
                        <a:t>4</a:t>
                      </a:r>
                      <a:endParaRPr lang="en-GB" sz="2200" dirty="0"/>
                    </a:p>
                  </a:txBody>
                  <a:tcPr marL="110001" marR="110001" marT="55001" marB="55001"/>
                </a:tc>
                <a:tc>
                  <a:txBody>
                    <a:bodyPr/>
                    <a:lstStyle/>
                    <a:p>
                      <a:r>
                        <a:rPr lang="en-GB" sz="2200" dirty="0"/>
                        <a:t>W</a:t>
                      </a:r>
                      <a:r>
                        <a:rPr lang="en-GB" sz="1100" dirty="0"/>
                        <a:t>5</a:t>
                      </a:r>
                      <a:endParaRPr lang="en-GB" sz="2200" dirty="0"/>
                    </a:p>
                  </a:txBody>
                  <a:tcPr marL="110001" marR="110001" marT="55001" marB="55001"/>
                </a:tc>
                <a:tc>
                  <a:txBody>
                    <a:bodyPr/>
                    <a:lstStyle/>
                    <a:p>
                      <a:r>
                        <a:rPr lang="en-GB" sz="2200" dirty="0"/>
                        <a:t>W</a:t>
                      </a:r>
                      <a:r>
                        <a:rPr lang="en-GB" sz="1100" dirty="0"/>
                        <a:t>6</a:t>
                      </a:r>
                      <a:endParaRPr lang="en-GB" sz="2200" dirty="0"/>
                    </a:p>
                  </a:txBody>
                  <a:tcPr marL="110001" marR="110001" marT="55001" marB="55001"/>
                </a:tc>
                <a:extLst>
                  <a:ext uri="{0D108BD9-81ED-4DB2-BD59-A6C34878D82A}">
                    <a16:rowId xmlns:a16="http://schemas.microsoft.com/office/drawing/2014/main" val="3855957525"/>
                  </a:ext>
                </a:extLst>
              </a:tr>
              <a:tr h="519593">
                <a:tc>
                  <a:txBody>
                    <a:bodyPr/>
                    <a:lstStyle/>
                    <a:p>
                      <a:r>
                        <a:rPr lang="en-GB" sz="2200" dirty="0"/>
                        <a:t>W</a:t>
                      </a:r>
                      <a:r>
                        <a:rPr lang="en-GB" sz="1100" dirty="0"/>
                        <a:t>7</a:t>
                      </a:r>
                      <a:endParaRPr lang="en-GB" sz="2200" dirty="0"/>
                    </a:p>
                  </a:txBody>
                  <a:tcPr marL="110001" marR="110001" marT="55001" marB="55001"/>
                </a:tc>
                <a:tc>
                  <a:txBody>
                    <a:bodyPr/>
                    <a:lstStyle/>
                    <a:p>
                      <a:r>
                        <a:rPr lang="en-GB" sz="2200" dirty="0"/>
                        <a:t>W</a:t>
                      </a:r>
                      <a:r>
                        <a:rPr lang="en-GB" sz="1100" dirty="0"/>
                        <a:t>8</a:t>
                      </a:r>
                      <a:endParaRPr lang="en-GB" sz="2200" dirty="0"/>
                    </a:p>
                  </a:txBody>
                  <a:tcPr marL="110001" marR="110001" marT="55001" marB="55001"/>
                </a:tc>
                <a:tc>
                  <a:txBody>
                    <a:bodyPr/>
                    <a:lstStyle/>
                    <a:p>
                      <a:r>
                        <a:rPr lang="en-GB" sz="2200" dirty="0"/>
                        <a:t>W</a:t>
                      </a:r>
                      <a:r>
                        <a:rPr lang="en-GB" sz="1100" dirty="0"/>
                        <a:t>9</a:t>
                      </a:r>
                      <a:endParaRPr lang="en-GB" sz="2200" dirty="0"/>
                    </a:p>
                  </a:txBody>
                  <a:tcPr marL="110001" marR="110001" marT="55001" marB="55001"/>
                </a:tc>
                <a:extLst>
                  <a:ext uri="{0D108BD9-81ED-4DB2-BD59-A6C34878D82A}">
                    <a16:rowId xmlns:a16="http://schemas.microsoft.com/office/drawing/2014/main" val="1569266880"/>
                  </a:ext>
                </a:extLst>
              </a:tr>
            </a:tbl>
          </a:graphicData>
        </a:graphic>
      </p:graphicFrame>
      <p:sp>
        <p:nvSpPr>
          <p:cNvPr id="5" name="CasellaDiTesto 4">
            <a:extLst>
              <a:ext uri="{FF2B5EF4-FFF2-40B4-BE49-F238E27FC236}">
                <a16:creationId xmlns:a16="http://schemas.microsoft.com/office/drawing/2014/main" id="{5F8DACC7-D24D-48C6-85A5-01532A9F16BC}"/>
              </a:ext>
            </a:extLst>
          </p:cNvPr>
          <p:cNvSpPr txBox="1"/>
          <p:nvPr/>
        </p:nvSpPr>
        <p:spPr>
          <a:xfrm flipH="1">
            <a:off x="8383022" y="1985483"/>
            <a:ext cx="2255795" cy="369332"/>
          </a:xfrm>
          <a:prstGeom prst="rect">
            <a:avLst/>
          </a:prstGeom>
          <a:noFill/>
        </p:spPr>
        <p:txBody>
          <a:bodyPr wrap="square" rtlCol="0">
            <a:spAutoFit/>
          </a:bodyPr>
          <a:lstStyle/>
          <a:p>
            <a:r>
              <a:rPr lang="en-GB" dirty="0"/>
              <a:t>Convolutional neuron</a:t>
            </a:r>
          </a:p>
        </p:txBody>
      </p:sp>
      <p:sp>
        <p:nvSpPr>
          <p:cNvPr id="6" name="Rettangolo 5">
            <a:extLst>
              <a:ext uri="{FF2B5EF4-FFF2-40B4-BE49-F238E27FC236}">
                <a16:creationId xmlns:a16="http://schemas.microsoft.com/office/drawing/2014/main" id="{C8165C2F-6AE2-4011-BC01-5D9018132DDB}"/>
              </a:ext>
            </a:extLst>
          </p:cNvPr>
          <p:cNvSpPr/>
          <p:nvPr/>
        </p:nvSpPr>
        <p:spPr>
          <a:xfrm>
            <a:off x="8383022" y="2649610"/>
            <a:ext cx="2255795" cy="154190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9784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80DC6-A786-467B-8017-F094B1885134}"/>
              </a:ext>
            </a:extLst>
          </p:cNvPr>
          <p:cNvSpPr>
            <a:spLocks noGrp="1"/>
          </p:cNvSpPr>
          <p:nvPr>
            <p:ph type="title"/>
          </p:nvPr>
        </p:nvSpPr>
        <p:spPr/>
        <p:txBody>
          <a:bodyPr/>
          <a:lstStyle/>
          <a:p>
            <a:r>
              <a:rPr lang="en-GB" dirty="0"/>
              <a:t>Convolutional Neural Networks</a:t>
            </a:r>
          </a:p>
        </p:txBody>
      </p:sp>
      <p:graphicFrame>
        <p:nvGraphicFramePr>
          <p:cNvPr id="4" name="Tabella 4">
            <a:extLst>
              <a:ext uri="{FF2B5EF4-FFF2-40B4-BE49-F238E27FC236}">
                <a16:creationId xmlns:a16="http://schemas.microsoft.com/office/drawing/2014/main" id="{7F8DED06-518B-4973-9DA5-252F43B6590B}"/>
              </a:ext>
            </a:extLst>
          </p:cNvPr>
          <p:cNvGraphicFramePr>
            <a:graphicFrameLocks noGrp="1"/>
          </p:cNvGraphicFramePr>
          <p:nvPr>
            <p:extLst>
              <p:ext uri="{D42A27DB-BD31-4B8C-83A1-F6EECF244321}">
                <p14:modId xmlns:p14="http://schemas.microsoft.com/office/powerpoint/2010/main" val="1408917236"/>
              </p:ext>
            </p:extLst>
          </p:nvPr>
        </p:nvGraphicFramePr>
        <p:xfrm>
          <a:off x="5081364" y="1554642"/>
          <a:ext cx="1936677" cy="1335846"/>
        </p:xfrm>
        <a:graphic>
          <a:graphicData uri="http://schemas.openxmlformats.org/drawingml/2006/table">
            <a:tbl>
              <a:tblPr firstRow="1" bandRow="1">
                <a:tableStyleId>{5940675A-B579-460E-94D1-54222C63F5DA}</a:tableStyleId>
              </a:tblPr>
              <a:tblGrid>
                <a:gridCol w="645559">
                  <a:extLst>
                    <a:ext uri="{9D8B030D-6E8A-4147-A177-3AD203B41FA5}">
                      <a16:colId xmlns:a16="http://schemas.microsoft.com/office/drawing/2014/main" val="4040220252"/>
                    </a:ext>
                  </a:extLst>
                </a:gridCol>
                <a:gridCol w="645559">
                  <a:extLst>
                    <a:ext uri="{9D8B030D-6E8A-4147-A177-3AD203B41FA5}">
                      <a16:colId xmlns:a16="http://schemas.microsoft.com/office/drawing/2014/main" val="363621586"/>
                    </a:ext>
                  </a:extLst>
                </a:gridCol>
                <a:gridCol w="645559">
                  <a:extLst>
                    <a:ext uri="{9D8B030D-6E8A-4147-A177-3AD203B41FA5}">
                      <a16:colId xmlns:a16="http://schemas.microsoft.com/office/drawing/2014/main" val="2442884969"/>
                    </a:ext>
                  </a:extLst>
                </a:gridCol>
              </a:tblGrid>
              <a:tr h="441854">
                <a:tc>
                  <a:txBody>
                    <a:bodyPr/>
                    <a:lstStyle/>
                    <a:p>
                      <a:r>
                        <a:rPr lang="en-GB" sz="2200" dirty="0"/>
                        <a:t>1</a:t>
                      </a:r>
                    </a:p>
                  </a:txBody>
                  <a:tcPr marL="110001" marR="110001" marT="55001" marB="55001"/>
                </a:tc>
                <a:tc>
                  <a:txBody>
                    <a:bodyPr/>
                    <a:lstStyle/>
                    <a:p>
                      <a:r>
                        <a:rPr lang="en-GB" sz="2200" dirty="0"/>
                        <a:t>0.5</a:t>
                      </a:r>
                    </a:p>
                  </a:txBody>
                  <a:tcPr marL="110001" marR="110001" marT="55001" marB="55001"/>
                </a:tc>
                <a:tc>
                  <a:txBody>
                    <a:bodyPr/>
                    <a:lstStyle/>
                    <a:p>
                      <a:r>
                        <a:rPr lang="en-GB" sz="2200" dirty="0"/>
                        <a:t>1</a:t>
                      </a:r>
                    </a:p>
                  </a:txBody>
                  <a:tcPr marL="110001" marR="110001" marT="55001" marB="55001"/>
                </a:tc>
                <a:extLst>
                  <a:ext uri="{0D108BD9-81ED-4DB2-BD59-A6C34878D82A}">
                    <a16:rowId xmlns:a16="http://schemas.microsoft.com/office/drawing/2014/main" val="3228035590"/>
                  </a:ext>
                </a:extLst>
              </a:tr>
              <a:tr h="441854">
                <a:tc>
                  <a:txBody>
                    <a:bodyPr/>
                    <a:lstStyle/>
                    <a:p>
                      <a:r>
                        <a:rPr lang="en-GB" sz="2200" dirty="0"/>
                        <a:t>2</a:t>
                      </a:r>
                    </a:p>
                  </a:txBody>
                  <a:tcPr marL="110001" marR="110001" marT="55001" marB="55001"/>
                </a:tc>
                <a:tc>
                  <a:txBody>
                    <a:bodyPr/>
                    <a:lstStyle/>
                    <a:p>
                      <a:r>
                        <a:rPr lang="en-GB" sz="2200" dirty="0"/>
                        <a:t>1</a:t>
                      </a:r>
                    </a:p>
                  </a:txBody>
                  <a:tcPr marL="110001" marR="110001" marT="55001" marB="55001"/>
                </a:tc>
                <a:tc>
                  <a:txBody>
                    <a:bodyPr/>
                    <a:lstStyle/>
                    <a:p>
                      <a:r>
                        <a:rPr lang="en-GB" sz="2200" dirty="0"/>
                        <a:t>3</a:t>
                      </a:r>
                    </a:p>
                  </a:txBody>
                  <a:tcPr marL="110001" marR="110001" marT="55001" marB="55001"/>
                </a:tc>
                <a:extLst>
                  <a:ext uri="{0D108BD9-81ED-4DB2-BD59-A6C34878D82A}">
                    <a16:rowId xmlns:a16="http://schemas.microsoft.com/office/drawing/2014/main" val="3855957525"/>
                  </a:ext>
                </a:extLst>
              </a:tr>
              <a:tr h="441854">
                <a:tc>
                  <a:txBody>
                    <a:bodyPr/>
                    <a:lstStyle/>
                    <a:p>
                      <a:r>
                        <a:rPr lang="en-GB" sz="2200" dirty="0"/>
                        <a:t>0.5</a:t>
                      </a:r>
                    </a:p>
                  </a:txBody>
                  <a:tcPr marL="110001" marR="110001" marT="55001" marB="55001"/>
                </a:tc>
                <a:tc>
                  <a:txBody>
                    <a:bodyPr/>
                    <a:lstStyle/>
                    <a:p>
                      <a:r>
                        <a:rPr lang="en-GB" sz="2200" dirty="0"/>
                        <a:t>2</a:t>
                      </a:r>
                    </a:p>
                  </a:txBody>
                  <a:tcPr marL="110001" marR="110001" marT="55001" marB="55001"/>
                </a:tc>
                <a:tc>
                  <a:txBody>
                    <a:bodyPr/>
                    <a:lstStyle/>
                    <a:p>
                      <a:r>
                        <a:rPr lang="en-GB" sz="2200" dirty="0"/>
                        <a:t>0.5</a:t>
                      </a:r>
                    </a:p>
                  </a:txBody>
                  <a:tcPr marL="110001" marR="110001" marT="55001" marB="55001"/>
                </a:tc>
                <a:extLst>
                  <a:ext uri="{0D108BD9-81ED-4DB2-BD59-A6C34878D82A}">
                    <a16:rowId xmlns:a16="http://schemas.microsoft.com/office/drawing/2014/main" val="1569266880"/>
                  </a:ext>
                </a:extLst>
              </a:tr>
            </a:tbl>
          </a:graphicData>
        </a:graphic>
      </p:graphicFrame>
      <p:sp>
        <p:nvSpPr>
          <p:cNvPr id="6" name="Rettangolo 5">
            <a:extLst>
              <a:ext uri="{FF2B5EF4-FFF2-40B4-BE49-F238E27FC236}">
                <a16:creationId xmlns:a16="http://schemas.microsoft.com/office/drawing/2014/main" id="{C8165C2F-6AE2-4011-BC01-5D9018132DDB}"/>
              </a:ext>
            </a:extLst>
          </p:cNvPr>
          <p:cNvSpPr/>
          <p:nvPr/>
        </p:nvSpPr>
        <p:spPr>
          <a:xfrm>
            <a:off x="5081364" y="1560780"/>
            <a:ext cx="1936675" cy="13112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 name="Tabella 9">
            <a:extLst>
              <a:ext uri="{FF2B5EF4-FFF2-40B4-BE49-F238E27FC236}">
                <a16:creationId xmlns:a16="http://schemas.microsoft.com/office/drawing/2014/main" id="{DCB00BB6-4D43-4045-AC28-16B285911FA5}"/>
              </a:ext>
            </a:extLst>
          </p:cNvPr>
          <p:cNvGraphicFramePr>
            <a:graphicFrameLocks noGrp="1"/>
          </p:cNvGraphicFramePr>
          <p:nvPr>
            <p:extLst>
              <p:ext uri="{D42A27DB-BD31-4B8C-83A1-F6EECF244321}">
                <p14:modId xmlns:p14="http://schemas.microsoft.com/office/powerpoint/2010/main" val="4190352883"/>
              </p:ext>
            </p:extLst>
          </p:nvPr>
        </p:nvGraphicFramePr>
        <p:xfrm>
          <a:off x="448676" y="2890488"/>
          <a:ext cx="4282884" cy="3412122"/>
        </p:xfrm>
        <a:graphic>
          <a:graphicData uri="http://schemas.openxmlformats.org/drawingml/2006/table">
            <a:tbl>
              <a:tblPr firstRow="1" bandRow="1">
                <a:tableStyleId>{5940675A-B579-460E-94D1-54222C63F5DA}</a:tableStyleId>
              </a:tblPr>
              <a:tblGrid>
                <a:gridCol w="713814">
                  <a:extLst>
                    <a:ext uri="{9D8B030D-6E8A-4147-A177-3AD203B41FA5}">
                      <a16:colId xmlns:a16="http://schemas.microsoft.com/office/drawing/2014/main" val="409936928"/>
                    </a:ext>
                  </a:extLst>
                </a:gridCol>
                <a:gridCol w="713814">
                  <a:extLst>
                    <a:ext uri="{9D8B030D-6E8A-4147-A177-3AD203B41FA5}">
                      <a16:colId xmlns:a16="http://schemas.microsoft.com/office/drawing/2014/main" val="2546852838"/>
                    </a:ext>
                  </a:extLst>
                </a:gridCol>
                <a:gridCol w="713814">
                  <a:extLst>
                    <a:ext uri="{9D8B030D-6E8A-4147-A177-3AD203B41FA5}">
                      <a16:colId xmlns:a16="http://schemas.microsoft.com/office/drawing/2014/main" val="2376477680"/>
                    </a:ext>
                  </a:extLst>
                </a:gridCol>
                <a:gridCol w="713814">
                  <a:extLst>
                    <a:ext uri="{9D8B030D-6E8A-4147-A177-3AD203B41FA5}">
                      <a16:colId xmlns:a16="http://schemas.microsoft.com/office/drawing/2014/main" val="4053054782"/>
                    </a:ext>
                  </a:extLst>
                </a:gridCol>
                <a:gridCol w="713814">
                  <a:extLst>
                    <a:ext uri="{9D8B030D-6E8A-4147-A177-3AD203B41FA5}">
                      <a16:colId xmlns:a16="http://schemas.microsoft.com/office/drawing/2014/main" val="3150369980"/>
                    </a:ext>
                  </a:extLst>
                </a:gridCol>
                <a:gridCol w="713814">
                  <a:extLst>
                    <a:ext uri="{9D8B030D-6E8A-4147-A177-3AD203B41FA5}">
                      <a16:colId xmlns:a16="http://schemas.microsoft.com/office/drawing/2014/main" val="918849290"/>
                    </a:ext>
                  </a:extLst>
                </a:gridCol>
              </a:tblGrid>
              <a:tr h="568687">
                <a:tc>
                  <a:txBody>
                    <a:bodyPr/>
                    <a:lstStyle/>
                    <a:p>
                      <a:r>
                        <a:rPr lang="en-GB" sz="1800"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extLst>
                  <a:ext uri="{0D108BD9-81ED-4DB2-BD59-A6C34878D82A}">
                    <a16:rowId xmlns:a16="http://schemas.microsoft.com/office/drawing/2014/main" val="1682525267"/>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4253176802"/>
                  </a:ext>
                </a:extLst>
              </a:tr>
              <a:tr h="568687">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3502926052"/>
                  </a:ext>
                </a:extLst>
              </a:tr>
              <a:tr h="568687">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86838016"/>
                  </a:ext>
                </a:extLst>
              </a:tr>
              <a:tr h="568687">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2611257351"/>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1255101388"/>
                  </a:ext>
                </a:extLst>
              </a:tr>
            </a:tbl>
          </a:graphicData>
        </a:graphic>
      </p:graphicFrame>
      <p:graphicFrame>
        <p:nvGraphicFramePr>
          <p:cNvPr id="10" name="Tabella 10">
            <a:extLst>
              <a:ext uri="{FF2B5EF4-FFF2-40B4-BE49-F238E27FC236}">
                <a16:creationId xmlns:a16="http://schemas.microsoft.com/office/drawing/2014/main" id="{4B5E2983-9BB3-4C55-850C-D42B229F924F}"/>
              </a:ext>
            </a:extLst>
          </p:cNvPr>
          <p:cNvGraphicFramePr>
            <a:graphicFrameLocks noGrp="1"/>
          </p:cNvGraphicFramePr>
          <p:nvPr>
            <p:extLst>
              <p:ext uri="{D42A27DB-BD31-4B8C-83A1-F6EECF244321}">
                <p14:modId xmlns:p14="http://schemas.microsoft.com/office/powerpoint/2010/main" val="3566404529"/>
              </p:ext>
            </p:extLst>
          </p:nvPr>
        </p:nvGraphicFramePr>
        <p:xfrm>
          <a:off x="8040038" y="3429000"/>
          <a:ext cx="2613644" cy="2037456"/>
        </p:xfrm>
        <a:graphic>
          <a:graphicData uri="http://schemas.openxmlformats.org/drawingml/2006/table">
            <a:tbl>
              <a:tblPr firstRow="1" bandRow="1">
                <a:tableStyleId>{5940675A-B579-460E-94D1-54222C63F5DA}</a:tableStyleId>
              </a:tblPr>
              <a:tblGrid>
                <a:gridCol w="653411">
                  <a:extLst>
                    <a:ext uri="{9D8B030D-6E8A-4147-A177-3AD203B41FA5}">
                      <a16:colId xmlns:a16="http://schemas.microsoft.com/office/drawing/2014/main" val="854598900"/>
                    </a:ext>
                  </a:extLst>
                </a:gridCol>
                <a:gridCol w="653411">
                  <a:extLst>
                    <a:ext uri="{9D8B030D-6E8A-4147-A177-3AD203B41FA5}">
                      <a16:colId xmlns:a16="http://schemas.microsoft.com/office/drawing/2014/main" val="2391562544"/>
                    </a:ext>
                  </a:extLst>
                </a:gridCol>
                <a:gridCol w="653411">
                  <a:extLst>
                    <a:ext uri="{9D8B030D-6E8A-4147-A177-3AD203B41FA5}">
                      <a16:colId xmlns:a16="http://schemas.microsoft.com/office/drawing/2014/main" val="2681874165"/>
                    </a:ext>
                  </a:extLst>
                </a:gridCol>
                <a:gridCol w="653411">
                  <a:extLst>
                    <a:ext uri="{9D8B030D-6E8A-4147-A177-3AD203B41FA5}">
                      <a16:colId xmlns:a16="http://schemas.microsoft.com/office/drawing/2014/main" val="1533945979"/>
                    </a:ext>
                  </a:extLst>
                </a:gridCol>
              </a:tblGrid>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513745883"/>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832286588"/>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890935547"/>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453690539"/>
                  </a:ext>
                </a:extLst>
              </a:tr>
            </a:tbl>
          </a:graphicData>
        </a:graphic>
      </p:graphicFrame>
    </p:spTree>
    <p:extLst>
      <p:ext uri="{BB962C8B-B14F-4D97-AF65-F5344CB8AC3E}">
        <p14:creationId xmlns:p14="http://schemas.microsoft.com/office/powerpoint/2010/main" val="4188051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80DC6-A786-467B-8017-F094B1885134}"/>
              </a:ext>
            </a:extLst>
          </p:cNvPr>
          <p:cNvSpPr>
            <a:spLocks noGrp="1"/>
          </p:cNvSpPr>
          <p:nvPr>
            <p:ph type="title"/>
          </p:nvPr>
        </p:nvSpPr>
        <p:spPr/>
        <p:txBody>
          <a:bodyPr/>
          <a:lstStyle/>
          <a:p>
            <a:r>
              <a:rPr lang="en-GB" dirty="0"/>
              <a:t>Convolutional Neural Networks</a:t>
            </a:r>
          </a:p>
        </p:txBody>
      </p:sp>
      <p:graphicFrame>
        <p:nvGraphicFramePr>
          <p:cNvPr id="4" name="Tabella 4">
            <a:extLst>
              <a:ext uri="{FF2B5EF4-FFF2-40B4-BE49-F238E27FC236}">
                <a16:creationId xmlns:a16="http://schemas.microsoft.com/office/drawing/2014/main" id="{7F8DED06-518B-4973-9DA5-252F43B6590B}"/>
              </a:ext>
            </a:extLst>
          </p:cNvPr>
          <p:cNvGraphicFramePr>
            <a:graphicFrameLocks noGrp="1"/>
          </p:cNvGraphicFramePr>
          <p:nvPr/>
        </p:nvGraphicFramePr>
        <p:xfrm>
          <a:off x="5081364" y="1554642"/>
          <a:ext cx="1936677" cy="1335846"/>
        </p:xfrm>
        <a:graphic>
          <a:graphicData uri="http://schemas.openxmlformats.org/drawingml/2006/table">
            <a:tbl>
              <a:tblPr firstRow="1" bandRow="1">
                <a:tableStyleId>{5940675A-B579-460E-94D1-54222C63F5DA}</a:tableStyleId>
              </a:tblPr>
              <a:tblGrid>
                <a:gridCol w="645559">
                  <a:extLst>
                    <a:ext uri="{9D8B030D-6E8A-4147-A177-3AD203B41FA5}">
                      <a16:colId xmlns:a16="http://schemas.microsoft.com/office/drawing/2014/main" val="4040220252"/>
                    </a:ext>
                  </a:extLst>
                </a:gridCol>
                <a:gridCol w="645559">
                  <a:extLst>
                    <a:ext uri="{9D8B030D-6E8A-4147-A177-3AD203B41FA5}">
                      <a16:colId xmlns:a16="http://schemas.microsoft.com/office/drawing/2014/main" val="363621586"/>
                    </a:ext>
                  </a:extLst>
                </a:gridCol>
                <a:gridCol w="645559">
                  <a:extLst>
                    <a:ext uri="{9D8B030D-6E8A-4147-A177-3AD203B41FA5}">
                      <a16:colId xmlns:a16="http://schemas.microsoft.com/office/drawing/2014/main" val="2442884969"/>
                    </a:ext>
                  </a:extLst>
                </a:gridCol>
              </a:tblGrid>
              <a:tr h="441854">
                <a:tc>
                  <a:txBody>
                    <a:bodyPr/>
                    <a:lstStyle/>
                    <a:p>
                      <a:r>
                        <a:rPr lang="en-GB" sz="2200" dirty="0"/>
                        <a:t>1</a:t>
                      </a:r>
                    </a:p>
                  </a:txBody>
                  <a:tcPr marL="110001" marR="110001" marT="55001" marB="55001"/>
                </a:tc>
                <a:tc>
                  <a:txBody>
                    <a:bodyPr/>
                    <a:lstStyle/>
                    <a:p>
                      <a:r>
                        <a:rPr lang="en-GB" sz="2200" dirty="0"/>
                        <a:t>0.5</a:t>
                      </a:r>
                    </a:p>
                  </a:txBody>
                  <a:tcPr marL="110001" marR="110001" marT="55001" marB="55001"/>
                </a:tc>
                <a:tc>
                  <a:txBody>
                    <a:bodyPr/>
                    <a:lstStyle/>
                    <a:p>
                      <a:r>
                        <a:rPr lang="en-GB" sz="2200" dirty="0"/>
                        <a:t>1</a:t>
                      </a:r>
                    </a:p>
                  </a:txBody>
                  <a:tcPr marL="110001" marR="110001" marT="55001" marB="55001"/>
                </a:tc>
                <a:extLst>
                  <a:ext uri="{0D108BD9-81ED-4DB2-BD59-A6C34878D82A}">
                    <a16:rowId xmlns:a16="http://schemas.microsoft.com/office/drawing/2014/main" val="3228035590"/>
                  </a:ext>
                </a:extLst>
              </a:tr>
              <a:tr h="441854">
                <a:tc>
                  <a:txBody>
                    <a:bodyPr/>
                    <a:lstStyle/>
                    <a:p>
                      <a:r>
                        <a:rPr lang="en-GB" sz="2200" dirty="0"/>
                        <a:t>2</a:t>
                      </a:r>
                    </a:p>
                  </a:txBody>
                  <a:tcPr marL="110001" marR="110001" marT="55001" marB="55001"/>
                </a:tc>
                <a:tc>
                  <a:txBody>
                    <a:bodyPr/>
                    <a:lstStyle/>
                    <a:p>
                      <a:r>
                        <a:rPr lang="en-GB" sz="2200" dirty="0"/>
                        <a:t>1</a:t>
                      </a:r>
                    </a:p>
                  </a:txBody>
                  <a:tcPr marL="110001" marR="110001" marT="55001" marB="55001"/>
                </a:tc>
                <a:tc>
                  <a:txBody>
                    <a:bodyPr/>
                    <a:lstStyle/>
                    <a:p>
                      <a:r>
                        <a:rPr lang="en-GB" sz="2200" dirty="0"/>
                        <a:t>3</a:t>
                      </a:r>
                    </a:p>
                  </a:txBody>
                  <a:tcPr marL="110001" marR="110001" marT="55001" marB="55001"/>
                </a:tc>
                <a:extLst>
                  <a:ext uri="{0D108BD9-81ED-4DB2-BD59-A6C34878D82A}">
                    <a16:rowId xmlns:a16="http://schemas.microsoft.com/office/drawing/2014/main" val="3855957525"/>
                  </a:ext>
                </a:extLst>
              </a:tr>
              <a:tr h="441854">
                <a:tc>
                  <a:txBody>
                    <a:bodyPr/>
                    <a:lstStyle/>
                    <a:p>
                      <a:r>
                        <a:rPr lang="en-GB" sz="2200" dirty="0"/>
                        <a:t>0.5</a:t>
                      </a:r>
                    </a:p>
                  </a:txBody>
                  <a:tcPr marL="110001" marR="110001" marT="55001" marB="55001"/>
                </a:tc>
                <a:tc>
                  <a:txBody>
                    <a:bodyPr/>
                    <a:lstStyle/>
                    <a:p>
                      <a:r>
                        <a:rPr lang="en-GB" sz="2200" dirty="0"/>
                        <a:t>2</a:t>
                      </a:r>
                    </a:p>
                  </a:txBody>
                  <a:tcPr marL="110001" marR="110001" marT="55001" marB="55001"/>
                </a:tc>
                <a:tc>
                  <a:txBody>
                    <a:bodyPr/>
                    <a:lstStyle/>
                    <a:p>
                      <a:r>
                        <a:rPr lang="en-GB" sz="2200" dirty="0"/>
                        <a:t>0.5</a:t>
                      </a:r>
                    </a:p>
                  </a:txBody>
                  <a:tcPr marL="110001" marR="110001" marT="55001" marB="55001"/>
                </a:tc>
                <a:extLst>
                  <a:ext uri="{0D108BD9-81ED-4DB2-BD59-A6C34878D82A}">
                    <a16:rowId xmlns:a16="http://schemas.microsoft.com/office/drawing/2014/main" val="1569266880"/>
                  </a:ext>
                </a:extLst>
              </a:tr>
            </a:tbl>
          </a:graphicData>
        </a:graphic>
      </p:graphicFrame>
      <p:sp>
        <p:nvSpPr>
          <p:cNvPr id="6" name="Rettangolo 5">
            <a:extLst>
              <a:ext uri="{FF2B5EF4-FFF2-40B4-BE49-F238E27FC236}">
                <a16:creationId xmlns:a16="http://schemas.microsoft.com/office/drawing/2014/main" id="{C8165C2F-6AE2-4011-BC01-5D9018132DDB}"/>
              </a:ext>
            </a:extLst>
          </p:cNvPr>
          <p:cNvSpPr/>
          <p:nvPr/>
        </p:nvSpPr>
        <p:spPr>
          <a:xfrm>
            <a:off x="5081364" y="1560780"/>
            <a:ext cx="1936675" cy="13112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 name="Tabella 9">
            <a:extLst>
              <a:ext uri="{FF2B5EF4-FFF2-40B4-BE49-F238E27FC236}">
                <a16:creationId xmlns:a16="http://schemas.microsoft.com/office/drawing/2014/main" id="{DCB00BB6-4D43-4045-AC28-16B285911FA5}"/>
              </a:ext>
            </a:extLst>
          </p:cNvPr>
          <p:cNvGraphicFramePr>
            <a:graphicFrameLocks noGrp="1"/>
          </p:cNvGraphicFramePr>
          <p:nvPr/>
        </p:nvGraphicFramePr>
        <p:xfrm>
          <a:off x="448676" y="2890488"/>
          <a:ext cx="4282884" cy="3412122"/>
        </p:xfrm>
        <a:graphic>
          <a:graphicData uri="http://schemas.openxmlformats.org/drawingml/2006/table">
            <a:tbl>
              <a:tblPr firstRow="1" bandRow="1">
                <a:tableStyleId>{5940675A-B579-460E-94D1-54222C63F5DA}</a:tableStyleId>
              </a:tblPr>
              <a:tblGrid>
                <a:gridCol w="713814">
                  <a:extLst>
                    <a:ext uri="{9D8B030D-6E8A-4147-A177-3AD203B41FA5}">
                      <a16:colId xmlns:a16="http://schemas.microsoft.com/office/drawing/2014/main" val="409936928"/>
                    </a:ext>
                  </a:extLst>
                </a:gridCol>
                <a:gridCol w="713814">
                  <a:extLst>
                    <a:ext uri="{9D8B030D-6E8A-4147-A177-3AD203B41FA5}">
                      <a16:colId xmlns:a16="http://schemas.microsoft.com/office/drawing/2014/main" val="2546852838"/>
                    </a:ext>
                  </a:extLst>
                </a:gridCol>
                <a:gridCol w="713814">
                  <a:extLst>
                    <a:ext uri="{9D8B030D-6E8A-4147-A177-3AD203B41FA5}">
                      <a16:colId xmlns:a16="http://schemas.microsoft.com/office/drawing/2014/main" val="2376477680"/>
                    </a:ext>
                  </a:extLst>
                </a:gridCol>
                <a:gridCol w="713814">
                  <a:extLst>
                    <a:ext uri="{9D8B030D-6E8A-4147-A177-3AD203B41FA5}">
                      <a16:colId xmlns:a16="http://schemas.microsoft.com/office/drawing/2014/main" val="4053054782"/>
                    </a:ext>
                  </a:extLst>
                </a:gridCol>
                <a:gridCol w="713814">
                  <a:extLst>
                    <a:ext uri="{9D8B030D-6E8A-4147-A177-3AD203B41FA5}">
                      <a16:colId xmlns:a16="http://schemas.microsoft.com/office/drawing/2014/main" val="3150369980"/>
                    </a:ext>
                  </a:extLst>
                </a:gridCol>
                <a:gridCol w="713814">
                  <a:extLst>
                    <a:ext uri="{9D8B030D-6E8A-4147-A177-3AD203B41FA5}">
                      <a16:colId xmlns:a16="http://schemas.microsoft.com/office/drawing/2014/main" val="918849290"/>
                    </a:ext>
                  </a:extLst>
                </a:gridCol>
              </a:tblGrid>
              <a:tr h="568687">
                <a:tc>
                  <a:txBody>
                    <a:bodyPr/>
                    <a:lstStyle/>
                    <a:p>
                      <a:r>
                        <a:rPr lang="en-GB" sz="1800"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extLst>
                  <a:ext uri="{0D108BD9-81ED-4DB2-BD59-A6C34878D82A}">
                    <a16:rowId xmlns:a16="http://schemas.microsoft.com/office/drawing/2014/main" val="1682525267"/>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4253176802"/>
                  </a:ext>
                </a:extLst>
              </a:tr>
              <a:tr h="568687">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3502926052"/>
                  </a:ext>
                </a:extLst>
              </a:tr>
              <a:tr h="568687">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86838016"/>
                  </a:ext>
                </a:extLst>
              </a:tr>
              <a:tr h="568687">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2611257351"/>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1255101388"/>
                  </a:ext>
                </a:extLst>
              </a:tr>
            </a:tbl>
          </a:graphicData>
        </a:graphic>
      </p:graphicFrame>
      <p:graphicFrame>
        <p:nvGraphicFramePr>
          <p:cNvPr id="10" name="Tabella 10">
            <a:extLst>
              <a:ext uri="{FF2B5EF4-FFF2-40B4-BE49-F238E27FC236}">
                <a16:creationId xmlns:a16="http://schemas.microsoft.com/office/drawing/2014/main" id="{4B5E2983-9BB3-4C55-850C-D42B229F924F}"/>
              </a:ext>
            </a:extLst>
          </p:cNvPr>
          <p:cNvGraphicFramePr>
            <a:graphicFrameLocks noGrp="1"/>
          </p:cNvGraphicFramePr>
          <p:nvPr>
            <p:extLst>
              <p:ext uri="{D42A27DB-BD31-4B8C-83A1-F6EECF244321}">
                <p14:modId xmlns:p14="http://schemas.microsoft.com/office/powerpoint/2010/main" val="1874747749"/>
              </p:ext>
            </p:extLst>
          </p:nvPr>
        </p:nvGraphicFramePr>
        <p:xfrm>
          <a:off x="8040038" y="3429000"/>
          <a:ext cx="2613644" cy="2037456"/>
        </p:xfrm>
        <a:graphic>
          <a:graphicData uri="http://schemas.openxmlformats.org/drawingml/2006/table">
            <a:tbl>
              <a:tblPr firstRow="1" bandRow="1">
                <a:tableStyleId>{5940675A-B579-460E-94D1-54222C63F5DA}</a:tableStyleId>
              </a:tblPr>
              <a:tblGrid>
                <a:gridCol w="653411">
                  <a:extLst>
                    <a:ext uri="{9D8B030D-6E8A-4147-A177-3AD203B41FA5}">
                      <a16:colId xmlns:a16="http://schemas.microsoft.com/office/drawing/2014/main" val="854598900"/>
                    </a:ext>
                  </a:extLst>
                </a:gridCol>
                <a:gridCol w="653411">
                  <a:extLst>
                    <a:ext uri="{9D8B030D-6E8A-4147-A177-3AD203B41FA5}">
                      <a16:colId xmlns:a16="http://schemas.microsoft.com/office/drawing/2014/main" val="2391562544"/>
                    </a:ext>
                  </a:extLst>
                </a:gridCol>
                <a:gridCol w="653411">
                  <a:extLst>
                    <a:ext uri="{9D8B030D-6E8A-4147-A177-3AD203B41FA5}">
                      <a16:colId xmlns:a16="http://schemas.microsoft.com/office/drawing/2014/main" val="2681874165"/>
                    </a:ext>
                  </a:extLst>
                </a:gridCol>
                <a:gridCol w="653411">
                  <a:extLst>
                    <a:ext uri="{9D8B030D-6E8A-4147-A177-3AD203B41FA5}">
                      <a16:colId xmlns:a16="http://schemas.microsoft.com/office/drawing/2014/main" val="1533945979"/>
                    </a:ext>
                  </a:extLst>
                </a:gridCol>
              </a:tblGrid>
              <a:tr h="509364">
                <a:tc>
                  <a:txBody>
                    <a:bodyPr/>
                    <a:lstStyle/>
                    <a:p>
                      <a:r>
                        <a:rPr lang="en-GB" dirty="0"/>
                        <a:t>4.5</a:t>
                      </a:r>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513745883"/>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832286588"/>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890935547"/>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453690539"/>
                  </a:ext>
                </a:extLst>
              </a:tr>
            </a:tbl>
          </a:graphicData>
        </a:graphic>
      </p:graphicFrame>
      <p:sp>
        <p:nvSpPr>
          <p:cNvPr id="7" name="Rettangolo 6">
            <a:extLst>
              <a:ext uri="{FF2B5EF4-FFF2-40B4-BE49-F238E27FC236}">
                <a16:creationId xmlns:a16="http://schemas.microsoft.com/office/drawing/2014/main" id="{9F9D377F-9448-4963-9525-FE8C296E62D9}"/>
              </a:ext>
            </a:extLst>
          </p:cNvPr>
          <p:cNvSpPr/>
          <p:nvPr/>
        </p:nvSpPr>
        <p:spPr>
          <a:xfrm>
            <a:off x="448676" y="2890488"/>
            <a:ext cx="2133980" cy="17024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ccia a destra 2">
            <a:extLst>
              <a:ext uri="{FF2B5EF4-FFF2-40B4-BE49-F238E27FC236}">
                <a16:creationId xmlns:a16="http://schemas.microsoft.com/office/drawing/2014/main" id="{BA7D040C-4910-4D1E-93A0-17E6DACCDE55}"/>
              </a:ext>
            </a:extLst>
          </p:cNvPr>
          <p:cNvSpPr/>
          <p:nvPr/>
        </p:nvSpPr>
        <p:spPr>
          <a:xfrm>
            <a:off x="5234787" y="4266685"/>
            <a:ext cx="2049728" cy="362086"/>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a:extLst>
              <a:ext uri="{FF2B5EF4-FFF2-40B4-BE49-F238E27FC236}">
                <a16:creationId xmlns:a16="http://schemas.microsoft.com/office/drawing/2014/main" id="{412A91A8-91F7-4960-A6F9-D8903F803FDC}"/>
              </a:ext>
            </a:extLst>
          </p:cNvPr>
          <p:cNvSpPr txBox="1"/>
          <p:nvPr/>
        </p:nvSpPr>
        <p:spPr>
          <a:xfrm>
            <a:off x="5189068" y="4854298"/>
            <a:ext cx="2095447" cy="646331"/>
          </a:xfrm>
          <a:prstGeom prst="rect">
            <a:avLst/>
          </a:prstGeom>
          <a:noFill/>
        </p:spPr>
        <p:txBody>
          <a:bodyPr wrap="square" rtlCol="0">
            <a:spAutoFit/>
          </a:bodyPr>
          <a:lstStyle/>
          <a:p>
            <a:r>
              <a:rPr lang="en-GB" dirty="0"/>
              <a:t>1 + 0 + 0 + 2 + 1 + 0 + 0.5 + 0 + 0 = 4.5</a:t>
            </a:r>
          </a:p>
        </p:txBody>
      </p:sp>
      <p:sp>
        <p:nvSpPr>
          <p:cNvPr id="11" name="CasellaDiTesto 10">
            <a:extLst>
              <a:ext uri="{FF2B5EF4-FFF2-40B4-BE49-F238E27FC236}">
                <a16:creationId xmlns:a16="http://schemas.microsoft.com/office/drawing/2014/main" id="{831D0B6A-E2BD-4AFF-A6E0-091631E4715A}"/>
              </a:ext>
            </a:extLst>
          </p:cNvPr>
          <p:cNvSpPr txBox="1"/>
          <p:nvPr/>
        </p:nvSpPr>
        <p:spPr>
          <a:xfrm>
            <a:off x="2211333" y="2190512"/>
            <a:ext cx="757569" cy="369332"/>
          </a:xfrm>
          <a:prstGeom prst="rect">
            <a:avLst/>
          </a:prstGeom>
          <a:noFill/>
        </p:spPr>
        <p:txBody>
          <a:bodyPr wrap="square" rtlCol="0">
            <a:spAutoFit/>
          </a:bodyPr>
          <a:lstStyle/>
          <a:p>
            <a:r>
              <a:rPr lang="en-GB" dirty="0"/>
              <a:t>Input</a:t>
            </a:r>
          </a:p>
        </p:txBody>
      </p:sp>
      <p:sp>
        <p:nvSpPr>
          <p:cNvPr id="12" name="CasellaDiTesto 11">
            <a:extLst>
              <a:ext uri="{FF2B5EF4-FFF2-40B4-BE49-F238E27FC236}">
                <a16:creationId xmlns:a16="http://schemas.microsoft.com/office/drawing/2014/main" id="{3D4B59C6-B215-448B-BC30-EA63CC49678E}"/>
              </a:ext>
            </a:extLst>
          </p:cNvPr>
          <p:cNvSpPr txBox="1"/>
          <p:nvPr/>
        </p:nvSpPr>
        <p:spPr>
          <a:xfrm>
            <a:off x="8968075" y="2190512"/>
            <a:ext cx="930765" cy="369332"/>
          </a:xfrm>
          <a:prstGeom prst="rect">
            <a:avLst/>
          </a:prstGeom>
          <a:noFill/>
        </p:spPr>
        <p:txBody>
          <a:bodyPr wrap="square" rtlCol="0">
            <a:spAutoFit/>
          </a:bodyPr>
          <a:lstStyle/>
          <a:p>
            <a:r>
              <a:rPr lang="en-GB" dirty="0"/>
              <a:t>output</a:t>
            </a:r>
          </a:p>
        </p:txBody>
      </p:sp>
    </p:spTree>
    <p:extLst>
      <p:ext uri="{BB962C8B-B14F-4D97-AF65-F5344CB8AC3E}">
        <p14:creationId xmlns:p14="http://schemas.microsoft.com/office/powerpoint/2010/main" val="517888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80DC6-A786-467B-8017-F094B1885134}"/>
              </a:ext>
            </a:extLst>
          </p:cNvPr>
          <p:cNvSpPr>
            <a:spLocks noGrp="1"/>
          </p:cNvSpPr>
          <p:nvPr>
            <p:ph type="title"/>
          </p:nvPr>
        </p:nvSpPr>
        <p:spPr/>
        <p:txBody>
          <a:bodyPr/>
          <a:lstStyle/>
          <a:p>
            <a:r>
              <a:rPr lang="en-GB" dirty="0"/>
              <a:t>Convolutional Neural Networks</a:t>
            </a:r>
          </a:p>
        </p:txBody>
      </p:sp>
      <p:graphicFrame>
        <p:nvGraphicFramePr>
          <p:cNvPr id="4" name="Tabella 4">
            <a:extLst>
              <a:ext uri="{FF2B5EF4-FFF2-40B4-BE49-F238E27FC236}">
                <a16:creationId xmlns:a16="http://schemas.microsoft.com/office/drawing/2014/main" id="{7F8DED06-518B-4973-9DA5-252F43B6590B}"/>
              </a:ext>
            </a:extLst>
          </p:cNvPr>
          <p:cNvGraphicFramePr>
            <a:graphicFrameLocks noGrp="1"/>
          </p:cNvGraphicFramePr>
          <p:nvPr/>
        </p:nvGraphicFramePr>
        <p:xfrm>
          <a:off x="5081364" y="1554642"/>
          <a:ext cx="1936677" cy="1335846"/>
        </p:xfrm>
        <a:graphic>
          <a:graphicData uri="http://schemas.openxmlformats.org/drawingml/2006/table">
            <a:tbl>
              <a:tblPr firstRow="1" bandRow="1">
                <a:tableStyleId>{5940675A-B579-460E-94D1-54222C63F5DA}</a:tableStyleId>
              </a:tblPr>
              <a:tblGrid>
                <a:gridCol w="645559">
                  <a:extLst>
                    <a:ext uri="{9D8B030D-6E8A-4147-A177-3AD203B41FA5}">
                      <a16:colId xmlns:a16="http://schemas.microsoft.com/office/drawing/2014/main" val="4040220252"/>
                    </a:ext>
                  </a:extLst>
                </a:gridCol>
                <a:gridCol w="645559">
                  <a:extLst>
                    <a:ext uri="{9D8B030D-6E8A-4147-A177-3AD203B41FA5}">
                      <a16:colId xmlns:a16="http://schemas.microsoft.com/office/drawing/2014/main" val="363621586"/>
                    </a:ext>
                  </a:extLst>
                </a:gridCol>
                <a:gridCol w="645559">
                  <a:extLst>
                    <a:ext uri="{9D8B030D-6E8A-4147-A177-3AD203B41FA5}">
                      <a16:colId xmlns:a16="http://schemas.microsoft.com/office/drawing/2014/main" val="2442884969"/>
                    </a:ext>
                  </a:extLst>
                </a:gridCol>
              </a:tblGrid>
              <a:tr h="441854">
                <a:tc>
                  <a:txBody>
                    <a:bodyPr/>
                    <a:lstStyle/>
                    <a:p>
                      <a:r>
                        <a:rPr lang="en-GB" sz="2200" dirty="0"/>
                        <a:t>1</a:t>
                      </a:r>
                    </a:p>
                  </a:txBody>
                  <a:tcPr marL="110001" marR="110001" marT="55001" marB="55001"/>
                </a:tc>
                <a:tc>
                  <a:txBody>
                    <a:bodyPr/>
                    <a:lstStyle/>
                    <a:p>
                      <a:r>
                        <a:rPr lang="en-GB" sz="2200" dirty="0"/>
                        <a:t>0.5</a:t>
                      </a:r>
                    </a:p>
                  </a:txBody>
                  <a:tcPr marL="110001" marR="110001" marT="55001" marB="55001"/>
                </a:tc>
                <a:tc>
                  <a:txBody>
                    <a:bodyPr/>
                    <a:lstStyle/>
                    <a:p>
                      <a:r>
                        <a:rPr lang="en-GB" sz="2200" dirty="0"/>
                        <a:t>1</a:t>
                      </a:r>
                    </a:p>
                  </a:txBody>
                  <a:tcPr marL="110001" marR="110001" marT="55001" marB="55001"/>
                </a:tc>
                <a:extLst>
                  <a:ext uri="{0D108BD9-81ED-4DB2-BD59-A6C34878D82A}">
                    <a16:rowId xmlns:a16="http://schemas.microsoft.com/office/drawing/2014/main" val="3228035590"/>
                  </a:ext>
                </a:extLst>
              </a:tr>
              <a:tr h="441854">
                <a:tc>
                  <a:txBody>
                    <a:bodyPr/>
                    <a:lstStyle/>
                    <a:p>
                      <a:r>
                        <a:rPr lang="en-GB" sz="2200" dirty="0"/>
                        <a:t>2</a:t>
                      </a:r>
                    </a:p>
                  </a:txBody>
                  <a:tcPr marL="110001" marR="110001" marT="55001" marB="55001"/>
                </a:tc>
                <a:tc>
                  <a:txBody>
                    <a:bodyPr/>
                    <a:lstStyle/>
                    <a:p>
                      <a:r>
                        <a:rPr lang="en-GB" sz="2200" dirty="0"/>
                        <a:t>1</a:t>
                      </a:r>
                    </a:p>
                  </a:txBody>
                  <a:tcPr marL="110001" marR="110001" marT="55001" marB="55001"/>
                </a:tc>
                <a:tc>
                  <a:txBody>
                    <a:bodyPr/>
                    <a:lstStyle/>
                    <a:p>
                      <a:r>
                        <a:rPr lang="en-GB" sz="2200" dirty="0"/>
                        <a:t>3</a:t>
                      </a:r>
                    </a:p>
                  </a:txBody>
                  <a:tcPr marL="110001" marR="110001" marT="55001" marB="55001"/>
                </a:tc>
                <a:extLst>
                  <a:ext uri="{0D108BD9-81ED-4DB2-BD59-A6C34878D82A}">
                    <a16:rowId xmlns:a16="http://schemas.microsoft.com/office/drawing/2014/main" val="3855957525"/>
                  </a:ext>
                </a:extLst>
              </a:tr>
              <a:tr h="441854">
                <a:tc>
                  <a:txBody>
                    <a:bodyPr/>
                    <a:lstStyle/>
                    <a:p>
                      <a:r>
                        <a:rPr lang="en-GB" sz="2200" dirty="0"/>
                        <a:t>0.5</a:t>
                      </a:r>
                    </a:p>
                  </a:txBody>
                  <a:tcPr marL="110001" marR="110001" marT="55001" marB="55001"/>
                </a:tc>
                <a:tc>
                  <a:txBody>
                    <a:bodyPr/>
                    <a:lstStyle/>
                    <a:p>
                      <a:r>
                        <a:rPr lang="en-GB" sz="2200" dirty="0"/>
                        <a:t>2</a:t>
                      </a:r>
                    </a:p>
                  </a:txBody>
                  <a:tcPr marL="110001" marR="110001" marT="55001" marB="55001"/>
                </a:tc>
                <a:tc>
                  <a:txBody>
                    <a:bodyPr/>
                    <a:lstStyle/>
                    <a:p>
                      <a:r>
                        <a:rPr lang="en-GB" sz="2200" dirty="0"/>
                        <a:t>0.5</a:t>
                      </a:r>
                    </a:p>
                  </a:txBody>
                  <a:tcPr marL="110001" marR="110001" marT="55001" marB="55001"/>
                </a:tc>
                <a:extLst>
                  <a:ext uri="{0D108BD9-81ED-4DB2-BD59-A6C34878D82A}">
                    <a16:rowId xmlns:a16="http://schemas.microsoft.com/office/drawing/2014/main" val="1569266880"/>
                  </a:ext>
                </a:extLst>
              </a:tr>
            </a:tbl>
          </a:graphicData>
        </a:graphic>
      </p:graphicFrame>
      <p:sp>
        <p:nvSpPr>
          <p:cNvPr id="6" name="Rettangolo 5">
            <a:extLst>
              <a:ext uri="{FF2B5EF4-FFF2-40B4-BE49-F238E27FC236}">
                <a16:creationId xmlns:a16="http://schemas.microsoft.com/office/drawing/2014/main" id="{C8165C2F-6AE2-4011-BC01-5D9018132DDB}"/>
              </a:ext>
            </a:extLst>
          </p:cNvPr>
          <p:cNvSpPr/>
          <p:nvPr/>
        </p:nvSpPr>
        <p:spPr>
          <a:xfrm>
            <a:off x="5081364" y="1560780"/>
            <a:ext cx="1936675" cy="13112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 name="Tabella 9">
            <a:extLst>
              <a:ext uri="{FF2B5EF4-FFF2-40B4-BE49-F238E27FC236}">
                <a16:creationId xmlns:a16="http://schemas.microsoft.com/office/drawing/2014/main" id="{DCB00BB6-4D43-4045-AC28-16B285911FA5}"/>
              </a:ext>
            </a:extLst>
          </p:cNvPr>
          <p:cNvGraphicFramePr>
            <a:graphicFrameLocks noGrp="1"/>
          </p:cNvGraphicFramePr>
          <p:nvPr/>
        </p:nvGraphicFramePr>
        <p:xfrm>
          <a:off x="448676" y="2890488"/>
          <a:ext cx="4282884" cy="3412122"/>
        </p:xfrm>
        <a:graphic>
          <a:graphicData uri="http://schemas.openxmlformats.org/drawingml/2006/table">
            <a:tbl>
              <a:tblPr firstRow="1" bandRow="1">
                <a:tableStyleId>{5940675A-B579-460E-94D1-54222C63F5DA}</a:tableStyleId>
              </a:tblPr>
              <a:tblGrid>
                <a:gridCol w="713814">
                  <a:extLst>
                    <a:ext uri="{9D8B030D-6E8A-4147-A177-3AD203B41FA5}">
                      <a16:colId xmlns:a16="http://schemas.microsoft.com/office/drawing/2014/main" val="409936928"/>
                    </a:ext>
                  </a:extLst>
                </a:gridCol>
                <a:gridCol w="713814">
                  <a:extLst>
                    <a:ext uri="{9D8B030D-6E8A-4147-A177-3AD203B41FA5}">
                      <a16:colId xmlns:a16="http://schemas.microsoft.com/office/drawing/2014/main" val="2546852838"/>
                    </a:ext>
                  </a:extLst>
                </a:gridCol>
                <a:gridCol w="713814">
                  <a:extLst>
                    <a:ext uri="{9D8B030D-6E8A-4147-A177-3AD203B41FA5}">
                      <a16:colId xmlns:a16="http://schemas.microsoft.com/office/drawing/2014/main" val="2376477680"/>
                    </a:ext>
                  </a:extLst>
                </a:gridCol>
                <a:gridCol w="713814">
                  <a:extLst>
                    <a:ext uri="{9D8B030D-6E8A-4147-A177-3AD203B41FA5}">
                      <a16:colId xmlns:a16="http://schemas.microsoft.com/office/drawing/2014/main" val="4053054782"/>
                    </a:ext>
                  </a:extLst>
                </a:gridCol>
                <a:gridCol w="713814">
                  <a:extLst>
                    <a:ext uri="{9D8B030D-6E8A-4147-A177-3AD203B41FA5}">
                      <a16:colId xmlns:a16="http://schemas.microsoft.com/office/drawing/2014/main" val="3150369980"/>
                    </a:ext>
                  </a:extLst>
                </a:gridCol>
                <a:gridCol w="713814">
                  <a:extLst>
                    <a:ext uri="{9D8B030D-6E8A-4147-A177-3AD203B41FA5}">
                      <a16:colId xmlns:a16="http://schemas.microsoft.com/office/drawing/2014/main" val="918849290"/>
                    </a:ext>
                  </a:extLst>
                </a:gridCol>
              </a:tblGrid>
              <a:tr h="568687">
                <a:tc>
                  <a:txBody>
                    <a:bodyPr/>
                    <a:lstStyle/>
                    <a:p>
                      <a:r>
                        <a:rPr lang="en-GB" sz="1800"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extLst>
                  <a:ext uri="{0D108BD9-81ED-4DB2-BD59-A6C34878D82A}">
                    <a16:rowId xmlns:a16="http://schemas.microsoft.com/office/drawing/2014/main" val="1682525267"/>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4253176802"/>
                  </a:ext>
                </a:extLst>
              </a:tr>
              <a:tr h="568687">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3502926052"/>
                  </a:ext>
                </a:extLst>
              </a:tr>
              <a:tr h="568687">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86838016"/>
                  </a:ext>
                </a:extLst>
              </a:tr>
              <a:tr h="568687">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2611257351"/>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1255101388"/>
                  </a:ext>
                </a:extLst>
              </a:tr>
            </a:tbl>
          </a:graphicData>
        </a:graphic>
      </p:graphicFrame>
      <p:graphicFrame>
        <p:nvGraphicFramePr>
          <p:cNvPr id="10" name="Tabella 10">
            <a:extLst>
              <a:ext uri="{FF2B5EF4-FFF2-40B4-BE49-F238E27FC236}">
                <a16:creationId xmlns:a16="http://schemas.microsoft.com/office/drawing/2014/main" id="{4B5E2983-9BB3-4C55-850C-D42B229F924F}"/>
              </a:ext>
            </a:extLst>
          </p:cNvPr>
          <p:cNvGraphicFramePr>
            <a:graphicFrameLocks noGrp="1"/>
          </p:cNvGraphicFramePr>
          <p:nvPr>
            <p:extLst>
              <p:ext uri="{D42A27DB-BD31-4B8C-83A1-F6EECF244321}">
                <p14:modId xmlns:p14="http://schemas.microsoft.com/office/powerpoint/2010/main" val="3515949348"/>
              </p:ext>
            </p:extLst>
          </p:nvPr>
        </p:nvGraphicFramePr>
        <p:xfrm>
          <a:off x="8040038" y="3429000"/>
          <a:ext cx="2613644" cy="2037456"/>
        </p:xfrm>
        <a:graphic>
          <a:graphicData uri="http://schemas.openxmlformats.org/drawingml/2006/table">
            <a:tbl>
              <a:tblPr firstRow="1" bandRow="1">
                <a:tableStyleId>{5940675A-B579-460E-94D1-54222C63F5DA}</a:tableStyleId>
              </a:tblPr>
              <a:tblGrid>
                <a:gridCol w="653411">
                  <a:extLst>
                    <a:ext uri="{9D8B030D-6E8A-4147-A177-3AD203B41FA5}">
                      <a16:colId xmlns:a16="http://schemas.microsoft.com/office/drawing/2014/main" val="854598900"/>
                    </a:ext>
                  </a:extLst>
                </a:gridCol>
                <a:gridCol w="653411">
                  <a:extLst>
                    <a:ext uri="{9D8B030D-6E8A-4147-A177-3AD203B41FA5}">
                      <a16:colId xmlns:a16="http://schemas.microsoft.com/office/drawing/2014/main" val="2391562544"/>
                    </a:ext>
                  </a:extLst>
                </a:gridCol>
                <a:gridCol w="653411">
                  <a:extLst>
                    <a:ext uri="{9D8B030D-6E8A-4147-A177-3AD203B41FA5}">
                      <a16:colId xmlns:a16="http://schemas.microsoft.com/office/drawing/2014/main" val="2681874165"/>
                    </a:ext>
                  </a:extLst>
                </a:gridCol>
                <a:gridCol w="653411">
                  <a:extLst>
                    <a:ext uri="{9D8B030D-6E8A-4147-A177-3AD203B41FA5}">
                      <a16:colId xmlns:a16="http://schemas.microsoft.com/office/drawing/2014/main" val="1533945979"/>
                    </a:ext>
                  </a:extLst>
                </a:gridCol>
              </a:tblGrid>
              <a:tr h="509364">
                <a:tc>
                  <a:txBody>
                    <a:bodyPr/>
                    <a:lstStyle/>
                    <a:p>
                      <a:r>
                        <a:rPr lang="en-GB" dirty="0"/>
                        <a:t>4.5</a:t>
                      </a:r>
                    </a:p>
                  </a:txBody>
                  <a:tcPr/>
                </a:tc>
                <a:tc>
                  <a:txBody>
                    <a:bodyPr/>
                    <a:lstStyle/>
                    <a:p>
                      <a:r>
                        <a:rPr lang="en-GB" dirty="0"/>
                        <a:t>6</a:t>
                      </a:r>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513745883"/>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832286588"/>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890935547"/>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453690539"/>
                  </a:ext>
                </a:extLst>
              </a:tr>
            </a:tbl>
          </a:graphicData>
        </a:graphic>
      </p:graphicFrame>
      <p:sp>
        <p:nvSpPr>
          <p:cNvPr id="7" name="Rettangolo 6">
            <a:extLst>
              <a:ext uri="{FF2B5EF4-FFF2-40B4-BE49-F238E27FC236}">
                <a16:creationId xmlns:a16="http://schemas.microsoft.com/office/drawing/2014/main" id="{9F9D377F-9448-4963-9525-FE8C296E62D9}"/>
              </a:ext>
            </a:extLst>
          </p:cNvPr>
          <p:cNvSpPr/>
          <p:nvPr/>
        </p:nvSpPr>
        <p:spPr>
          <a:xfrm>
            <a:off x="1172830" y="2890488"/>
            <a:ext cx="2133980" cy="17024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ccia a destra 2">
            <a:extLst>
              <a:ext uri="{FF2B5EF4-FFF2-40B4-BE49-F238E27FC236}">
                <a16:creationId xmlns:a16="http://schemas.microsoft.com/office/drawing/2014/main" id="{BA7D040C-4910-4D1E-93A0-17E6DACCDE55}"/>
              </a:ext>
            </a:extLst>
          </p:cNvPr>
          <p:cNvSpPr/>
          <p:nvPr/>
        </p:nvSpPr>
        <p:spPr>
          <a:xfrm>
            <a:off x="5234787" y="4266685"/>
            <a:ext cx="2049728" cy="362086"/>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a:extLst>
              <a:ext uri="{FF2B5EF4-FFF2-40B4-BE49-F238E27FC236}">
                <a16:creationId xmlns:a16="http://schemas.microsoft.com/office/drawing/2014/main" id="{412A91A8-91F7-4960-A6F9-D8903F803FDC}"/>
              </a:ext>
            </a:extLst>
          </p:cNvPr>
          <p:cNvSpPr txBox="1"/>
          <p:nvPr/>
        </p:nvSpPr>
        <p:spPr>
          <a:xfrm>
            <a:off x="5189068" y="4854298"/>
            <a:ext cx="2095447" cy="646331"/>
          </a:xfrm>
          <a:prstGeom prst="rect">
            <a:avLst/>
          </a:prstGeom>
          <a:noFill/>
        </p:spPr>
        <p:txBody>
          <a:bodyPr wrap="square" rtlCol="0">
            <a:spAutoFit/>
          </a:bodyPr>
          <a:lstStyle/>
          <a:p>
            <a:r>
              <a:rPr lang="en-GB" dirty="0"/>
              <a:t>0 + 0 + 1 + 2 + 0 + 3 + 0 + 0 + 0 = 6</a:t>
            </a:r>
          </a:p>
        </p:txBody>
      </p:sp>
      <p:sp>
        <p:nvSpPr>
          <p:cNvPr id="11" name="CasellaDiTesto 10">
            <a:extLst>
              <a:ext uri="{FF2B5EF4-FFF2-40B4-BE49-F238E27FC236}">
                <a16:creationId xmlns:a16="http://schemas.microsoft.com/office/drawing/2014/main" id="{DC755E41-7108-4293-B324-365FEA036D4D}"/>
              </a:ext>
            </a:extLst>
          </p:cNvPr>
          <p:cNvSpPr txBox="1"/>
          <p:nvPr/>
        </p:nvSpPr>
        <p:spPr>
          <a:xfrm>
            <a:off x="2211333" y="2190512"/>
            <a:ext cx="757569" cy="369332"/>
          </a:xfrm>
          <a:prstGeom prst="rect">
            <a:avLst/>
          </a:prstGeom>
          <a:noFill/>
        </p:spPr>
        <p:txBody>
          <a:bodyPr wrap="square" rtlCol="0">
            <a:spAutoFit/>
          </a:bodyPr>
          <a:lstStyle/>
          <a:p>
            <a:r>
              <a:rPr lang="en-GB" dirty="0"/>
              <a:t>Input</a:t>
            </a:r>
          </a:p>
        </p:txBody>
      </p:sp>
      <p:sp>
        <p:nvSpPr>
          <p:cNvPr id="12" name="CasellaDiTesto 11">
            <a:extLst>
              <a:ext uri="{FF2B5EF4-FFF2-40B4-BE49-F238E27FC236}">
                <a16:creationId xmlns:a16="http://schemas.microsoft.com/office/drawing/2014/main" id="{2B07409A-7DAB-4730-8367-DE4252F5BC9E}"/>
              </a:ext>
            </a:extLst>
          </p:cNvPr>
          <p:cNvSpPr txBox="1"/>
          <p:nvPr/>
        </p:nvSpPr>
        <p:spPr>
          <a:xfrm>
            <a:off x="8968075" y="2190512"/>
            <a:ext cx="930765" cy="369332"/>
          </a:xfrm>
          <a:prstGeom prst="rect">
            <a:avLst/>
          </a:prstGeom>
          <a:noFill/>
        </p:spPr>
        <p:txBody>
          <a:bodyPr wrap="square" rtlCol="0">
            <a:spAutoFit/>
          </a:bodyPr>
          <a:lstStyle/>
          <a:p>
            <a:r>
              <a:rPr lang="en-GB" dirty="0"/>
              <a:t>output</a:t>
            </a:r>
          </a:p>
        </p:txBody>
      </p:sp>
    </p:spTree>
    <p:extLst>
      <p:ext uri="{BB962C8B-B14F-4D97-AF65-F5344CB8AC3E}">
        <p14:creationId xmlns:p14="http://schemas.microsoft.com/office/powerpoint/2010/main" val="3517047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80DC6-A786-467B-8017-F094B1885134}"/>
              </a:ext>
            </a:extLst>
          </p:cNvPr>
          <p:cNvSpPr>
            <a:spLocks noGrp="1"/>
          </p:cNvSpPr>
          <p:nvPr>
            <p:ph type="title"/>
          </p:nvPr>
        </p:nvSpPr>
        <p:spPr/>
        <p:txBody>
          <a:bodyPr/>
          <a:lstStyle/>
          <a:p>
            <a:r>
              <a:rPr lang="en-GB" dirty="0"/>
              <a:t>Convolutional Neural Networks</a:t>
            </a:r>
          </a:p>
        </p:txBody>
      </p:sp>
      <p:graphicFrame>
        <p:nvGraphicFramePr>
          <p:cNvPr id="4" name="Tabella 4">
            <a:extLst>
              <a:ext uri="{FF2B5EF4-FFF2-40B4-BE49-F238E27FC236}">
                <a16:creationId xmlns:a16="http://schemas.microsoft.com/office/drawing/2014/main" id="{7F8DED06-518B-4973-9DA5-252F43B6590B}"/>
              </a:ext>
            </a:extLst>
          </p:cNvPr>
          <p:cNvGraphicFramePr>
            <a:graphicFrameLocks noGrp="1"/>
          </p:cNvGraphicFramePr>
          <p:nvPr/>
        </p:nvGraphicFramePr>
        <p:xfrm>
          <a:off x="5081364" y="1554642"/>
          <a:ext cx="1936677" cy="1335846"/>
        </p:xfrm>
        <a:graphic>
          <a:graphicData uri="http://schemas.openxmlformats.org/drawingml/2006/table">
            <a:tbl>
              <a:tblPr firstRow="1" bandRow="1">
                <a:tableStyleId>{5940675A-B579-460E-94D1-54222C63F5DA}</a:tableStyleId>
              </a:tblPr>
              <a:tblGrid>
                <a:gridCol w="645559">
                  <a:extLst>
                    <a:ext uri="{9D8B030D-6E8A-4147-A177-3AD203B41FA5}">
                      <a16:colId xmlns:a16="http://schemas.microsoft.com/office/drawing/2014/main" val="4040220252"/>
                    </a:ext>
                  </a:extLst>
                </a:gridCol>
                <a:gridCol w="645559">
                  <a:extLst>
                    <a:ext uri="{9D8B030D-6E8A-4147-A177-3AD203B41FA5}">
                      <a16:colId xmlns:a16="http://schemas.microsoft.com/office/drawing/2014/main" val="363621586"/>
                    </a:ext>
                  </a:extLst>
                </a:gridCol>
                <a:gridCol w="645559">
                  <a:extLst>
                    <a:ext uri="{9D8B030D-6E8A-4147-A177-3AD203B41FA5}">
                      <a16:colId xmlns:a16="http://schemas.microsoft.com/office/drawing/2014/main" val="2442884969"/>
                    </a:ext>
                  </a:extLst>
                </a:gridCol>
              </a:tblGrid>
              <a:tr h="441854">
                <a:tc>
                  <a:txBody>
                    <a:bodyPr/>
                    <a:lstStyle/>
                    <a:p>
                      <a:r>
                        <a:rPr lang="en-GB" sz="2200" dirty="0"/>
                        <a:t>1</a:t>
                      </a:r>
                    </a:p>
                  </a:txBody>
                  <a:tcPr marL="110001" marR="110001" marT="55001" marB="55001"/>
                </a:tc>
                <a:tc>
                  <a:txBody>
                    <a:bodyPr/>
                    <a:lstStyle/>
                    <a:p>
                      <a:r>
                        <a:rPr lang="en-GB" sz="2200" dirty="0"/>
                        <a:t>0.5</a:t>
                      </a:r>
                    </a:p>
                  </a:txBody>
                  <a:tcPr marL="110001" marR="110001" marT="55001" marB="55001"/>
                </a:tc>
                <a:tc>
                  <a:txBody>
                    <a:bodyPr/>
                    <a:lstStyle/>
                    <a:p>
                      <a:r>
                        <a:rPr lang="en-GB" sz="2200" dirty="0"/>
                        <a:t>1</a:t>
                      </a:r>
                    </a:p>
                  </a:txBody>
                  <a:tcPr marL="110001" marR="110001" marT="55001" marB="55001"/>
                </a:tc>
                <a:extLst>
                  <a:ext uri="{0D108BD9-81ED-4DB2-BD59-A6C34878D82A}">
                    <a16:rowId xmlns:a16="http://schemas.microsoft.com/office/drawing/2014/main" val="3228035590"/>
                  </a:ext>
                </a:extLst>
              </a:tr>
              <a:tr h="441854">
                <a:tc>
                  <a:txBody>
                    <a:bodyPr/>
                    <a:lstStyle/>
                    <a:p>
                      <a:r>
                        <a:rPr lang="en-GB" sz="2200" dirty="0"/>
                        <a:t>2</a:t>
                      </a:r>
                    </a:p>
                  </a:txBody>
                  <a:tcPr marL="110001" marR="110001" marT="55001" marB="55001"/>
                </a:tc>
                <a:tc>
                  <a:txBody>
                    <a:bodyPr/>
                    <a:lstStyle/>
                    <a:p>
                      <a:r>
                        <a:rPr lang="en-GB" sz="2200" dirty="0"/>
                        <a:t>1</a:t>
                      </a:r>
                    </a:p>
                  </a:txBody>
                  <a:tcPr marL="110001" marR="110001" marT="55001" marB="55001"/>
                </a:tc>
                <a:tc>
                  <a:txBody>
                    <a:bodyPr/>
                    <a:lstStyle/>
                    <a:p>
                      <a:r>
                        <a:rPr lang="en-GB" sz="2200" dirty="0"/>
                        <a:t>3</a:t>
                      </a:r>
                    </a:p>
                  </a:txBody>
                  <a:tcPr marL="110001" marR="110001" marT="55001" marB="55001"/>
                </a:tc>
                <a:extLst>
                  <a:ext uri="{0D108BD9-81ED-4DB2-BD59-A6C34878D82A}">
                    <a16:rowId xmlns:a16="http://schemas.microsoft.com/office/drawing/2014/main" val="3855957525"/>
                  </a:ext>
                </a:extLst>
              </a:tr>
              <a:tr h="441854">
                <a:tc>
                  <a:txBody>
                    <a:bodyPr/>
                    <a:lstStyle/>
                    <a:p>
                      <a:r>
                        <a:rPr lang="en-GB" sz="2200" dirty="0"/>
                        <a:t>0.5</a:t>
                      </a:r>
                    </a:p>
                  </a:txBody>
                  <a:tcPr marL="110001" marR="110001" marT="55001" marB="55001"/>
                </a:tc>
                <a:tc>
                  <a:txBody>
                    <a:bodyPr/>
                    <a:lstStyle/>
                    <a:p>
                      <a:r>
                        <a:rPr lang="en-GB" sz="2200" dirty="0"/>
                        <a:t>2</a:t>
                      </a:r>
                    </a:p>
                  </a:txBody>
                  <a:tcPr marL="110001" marR="110001" marT="55001" marB="55001"/>
                </a:tc>
                <a:tc>
                  <a:txBody>
                    <a:bodyPr/>
                    <a:lstStyle/>
                    <a:p>
                      <a:r>
                        <a:rPr lang="en-GB" sz="2200" dirty="0"/>
                        <a:t>0.5</a:t>
                      </a:r>
                    </a:p>
                  </a:txBody>
                  <a:tcPr marL="110001" marR="110001" marT="55001" marB="55001"/>
                </a:tc>
                <a:extLst>
                  <a:ext uri="{0D108BD9-81ED-4DB2-BD59-A6C34878D82A}">
                    <a16:rowId xmlns:a16="http://schemas.microsoft.com/office/drawing/2014/main" val="1569266880"/>
                  </a:ext>
                </a:extLst>
              </a:tr>
            </a:tbl>
          </a:graphicData>
        </a:graphic>
      </p:graphicFrame>
      <p:sp>
        <p:nvSpPr>
          <p:cNvPr id="6" name="Rettangolo 5">
            <a:extLst>
              <a:ext uri="{FF2B5EF4-FFF2-40B4-BE49-F238E27FC236}">
                <a16:creationId xmlns:a16="http://schemas.microsoft.com/office/drawing/2014/main" id="{C8165C2F-6AE2-4011-BC01-5D9018132DDB}"/>
              </a:ext>
            </a:extLst>
          </p:cNvPr>
          <p:cNvSpPr/>
          <p:nvPr/>
        </p:nvSpPr>
        <p:spPr>
          <a:xfrm>
            <a:off x="5081364" y="1560780"/>
            <a:ext cx="1936675" cy="13112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 name="Tabella 9">
            <a:extLst>
              <a:ext uri="{FF2B5EF4-FFF2-40B4-BE49-F238E27FC236}">
                <a16:creationId xmlns:a16="http://schemas.microsoft.com/office/drawing/2014/main" id="{DCB00BB6-4D43-4045-AC28-16B285911FA5}"/>
              </a:ext>
            </a:extLst>
          </p:cNvPr>
          <p:cNvGraphicFramePr>
            <a:graphicFrameLocks noGrp="1"/>
          </p:cNvGraphicFramePr>
          <p:nvPr/>
        </p:nvGraphicFramePr>
        <p:xfrm>
          <a:off x="448676" y="2890488"/>
          <a:ext cx="4282884" cy="3412122"/>
        </p:xfrm>
        <a:graphic>
          <a:graphicData uri="http://schemas.openxmlformats.org/drawingml/2006/table">
            <a:tbl>
              <a:tblPr firstRow="1" bandRow="1">
                <a:tableStyleId>{5940675A-B579-460E-94D1-54222C63F5DA}</a:tableStyleId>
              </a:tblPr>
              <a:tblGrid>
                <a:gridCol w="713814">
                  <a:extLst>
                    <a:ext uri="{9D8B030D-6E8A-4147-A177-3AD203B41FA5}">
                      <a16:colId xmlns:a16="http://schemas.microsoft.com/office/drawing/2014/main" val="409936928"/>
                    </a:ext>
                  </a:extLst>
                </a:gridCol>
                <a:gridCol w="713814">
                  <a:extLst>
                    <a:ext uri="{9D8B030D-6E8A-4147-A177-3AD203B41FA5}">
                      <a16:colId xmlns:a16="http://schemas.microsoft.com/office/drawing/2014/main" val="2546852838"/>
                    </a:ext>
                  </a:extLst>
                </a:gridCol>
                <a:gridCol w="713814">
                  <a:extLst>
                    <a:ext uri="{9D8B030D-6E8A-4147-A177-3AD203B41FA5}">
                      <a16:colId xmlns:a16="http://schemas.microsoft.com/office/drawing/2014/main" val="2376477680"/>
                    </a:ext>
                  </a:extLst>
                </a:gridCol>
                <a:gridCol w="713814">
                  <a:extLst>
                    <a:ext uri="{9D8B030D-6E8A-4147-A177-3AD203B41FA5}">
                      <a16:colId xmlns:a16="http://schemas.microsoft.com/office/drawing/2014/main" val="4053054782"/>
                    </a:ext>
                  </a:extLst>
                </a:gridCol>
                <a:gridCol w="713814">
                  <a:extLst>
                    <a:ext uri="{9D8B030D-6E8A-4147-A177-3AD203B41FA5}">
                      <a16:colId xmlns:a16="http://schemas.microsoft.com/office/drawing/2014/main" val="3150369980"/>
                    </a:ext>
                  </a:extLst>
                </a:gridCol>
                <a:gridCol w="713814">
                  <a:extLst>
                    <a:ext uri="{9D8B030D-6E8A-4147-A177-3AD203B41FA5}">
                      <a16:colId xmlns:a16="http://schemas.microsoft.com/office/drawing/2014/main" val="918849290"/>
                    </a:ext>
                  </a:extLst>
                </a:gridCol>
              </a:tblGrid>
              <a:tr h="568687">
                <a:tc>
                  <a:txBody>
                    <a:bodyPr/>
                    <a:lstStyle/>
                    <a:p>
                      <a:r>
                        <a:rPr lang="en-GB" sz="1800"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extLst>
                  <a:ext uri="{0D108BD9-81ED-4DB2-BD59-A6C34878D82A}">
                    <a16:rowId xmlns:a16="http://schemas.microsoft.com/office/drawing/2014/main" val="1682525267"/>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4253176802"/>
                  </a:ext>
                </a:extLst>
              </a:tr>
              <a:tr h="568687">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3502926052"/>
                  </a:ext>
                </a:extLst>
              </a:tr>
              <a:tr h="568687">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86838016"/>
                  </a:ext>
                </a:extLst>
              </a:tr>
              <a:tr h="568687">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2611257351"/>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1255101388"/>
                  </a:ext>
                </a:extLst>
              </a:tr>
            </a:tbl>
          </a:graphicData>
        </a:graphic>
      </p:graphicFrame>
      <p:graphicFrame>
        <p:nvGraphicFramePr>
          <p:cNvPr id="10" name="Tabella 10">
            <a:extLst>
              <a:ext uri="{FF2B5EF4-FFF2-40B4-BE49-F238E27FC236}">
                <a16:creationId xmlns:a16="http://schemas.microsoft.com/office/drawing/2014/main" id="{4B5E2983-9BB3-4C55-850C-D42B229F924F}"/>
              </a:ext>
            </a:extLst>
          </p:cNvPr>
          <p:cNvGraphicFramePr>
            <a:graphicFrameLocks noGrp="1"/>
          </p:cNvGraphicFramePr>
          <p:nvPr>
            <p:extLst>
              <p:ext uri="{D42A27DB-BD31-4B8C-83A1-F6EECF244321}">
                <p14:modId xmlns:p14="http://schemas.microsoft.com/office/powerpoint/2010/main" val="15819209"/>
              </p:ext>
            </p:extLst>
          </p:nvPr>
        </p:nvGraphicFramePr>
        <p:xfrm>
          <a:off x="8040038" y="3429000"/>
          <a:ext cx="2613644" cy="2037456"/>
        </p:xfrm>
        <a:graphic>
          <a:graphicData uri="http://schemas.openxmlformats.org/drawingml/2006/table">
            <a:tbl>
              <a:tblPr firstRow="1" bandRow="1">
                <a:tableStyleId>{5940675A-B579-460E-94D1-54222C63F5DA}</a:tableStyleId>
              </a:tblPr>
              <a:tblGrid>
                <a:gridCol w="653411">
                  <a:extLst>
                    <a:ext uri="{9D8B030D-6E8A-4147-A177-3AD203B41FA5}">
                      <a16:colId xmlns:a16="http://schemas.microsoft.com/office/drawing/2014/main" val="854598900"/>
                    </a:ext>
                  </a:extLst>
                </a:gridCol>
                <a:gridCol w="653411">
                  <a:extLst>
                    <a:ext uri="{9D8B030D-6E8A-4147-A177-3AD203B41FA5}">
                      <a16:colId xmlns:a16="http://schemas.microsoft.com/office/drawing/2014/main" val="2391562544"/>
                    </a:ext>
                  </a:extLst>
                </a:gridCol>
                <a:gridCol w="653411">
                  <a:extLst>
                    <a:ext uri="{9D8B030D-6E8A-4147-A177-3AD203B41FA5}">
                      <a16:colId xmlns:a16="http://schemas.microsoft.com/office/drawing/2014/main" val="2681874165"/>
                    </a:ext>
                  </a:extLst>
                </a:gridCol>
                <a:gridCol w="653411">
                  <a:extLst>
                    <a:ext uri="{9D8B030D-6E8A-4147-A177-3AD203B41FA5}">
                      <a16:colId xmlns:a16="http://schemas.microsoft.com/office/drawing/2014/main" val="1533945979"/>
                    </a:ext>
                  </a:extLst>
                </a:gridCol>
              </a:tblGrid>
              <a:tr h="509364">
                <a:tc>
                  <a:txBody>
                    <a:bodyPr/>
                    <a:lstStyle/>
                    <a:p>
                      <a:r>
                        <a:rPr lang="en-GB" dirty="0"/>
                        <a:t>4.5</a:t>
                      </a:r>
                    </a:p>
                  </a:txBody>
                  <a:tcPr/>
                </a:tc>
                <a:tc>
                  <a:txBody>
                    <a:bodyPr/>
                    <a:lstStyle/>
                    <a:p>
                      <a:r>
                        <a:rPr lang="en-GB" dirty="0"/>
                        <a:t>6</a:t>
                      </a:r>
                    </a:p>
                  </a:txBody>
                  <a:tcPr/>
                </a:tc>
                <a:tc>
                  <a:txBody>
                    <a:bodyPr/>
                    <a:lstStyle/>
                    <a:p>
                      <a:r>
                        <a:rPr lang="en-GB" dirty="0"/>
                        <a:t>4.5</a:t>
                      </a:r>
                    </a:p>
                  </a:txBody>
                  <a:tcPr/>
                </a:tc>
                <a:tc>
                  <a:txBody>
                    <a:bodyPr/>
                    <a:lstStyle/>
                    <a:p>
                      <a:endParaRPr lang="en-GB"/>
                    </a:p>
                  </a:txBody>
                  <a:tcPr/>
                </a:tc>
                <a:extLst>
                  <a:ext uri="{0D108BD9-81ED-4DB2-BD59-A6C34878D82A}">
                    <a16:rowId xmlns:a16="http://schemas.microsoft.com/office/drawing/2014/main" val="1513745883"/>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832286588"/>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890935547"/>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453690539"/>
                  </a:ext>
                </a:extLst>
              </a:tr>
            </a:tbl>
          </a:graphicData>
        </a:graphic>
      </p:graphicFrame>
      <p:sp>
        <p:nvSpPr>
          <p:cNvPr id="7" name="Rettangolo 6">
            <a:extLst>
              <a:ext uri="{FF2B5EF4-FFF2-40B4-BE49-F238E27FC236}">
                <a16:creationId xmlns:a16="http://schemas.microsoft.com/office/drawing/2014/main" id="{9F9D377F-9448-4963-9525-FE8C296E62D9}"/>
              </a:ext>
            </a:extLst>
          </p:cNvPr>
          <p:cNvSpPr/>
          <p:nvPr/>
        </p:nvSpPr>
        <p:spPr>
          <a:xfrm>
            <a:off x="1860170" y="2890488"/>
            <a:ext cx="2133980" cy="17024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ccia a destra 2">
            <a:extLst>
              <a:ext uri="{FF2B5EF4-FFF2-40B4-BE49-F238E27FC236}">
                <a16:creationId xmlns:a16="http://schemas.microsoft.com/office/drawing/2014/main" id="{BA7D040C-4910-4D1E-93A0-17E6DACCDE55}"/>
              </a:ext>
            </a:extLst>
          </p:cNvPr>
          <p:cNvSpPr/>
          <p:nvPr/>
        </p:nvSpPr>
        <p:spPr>
          <a:xfrm>
            <a:off x="5234787" y="4266685"/>
            <a:ext cx="2049728" cy="362086"/>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a:extLst>
              <a:ext uri="{FF2B5EF4-FFF2-40B4-BE49-F238E27FC236}">
                <a16:creationId xmlns:a16="http://schemas.microsoft.com/office/drawing/2014/main" id="{412A91A8-91F7-4960-A6F9-D8903F803FDC}"/>
              </a:ext>
            </a:extLst>
          </p:cNvPr>
          <p:cNvSpPr txBox="1"/>
          <p:nvPr/>
        </p:nvSpPr>
        <p:spPr>
          <a:xfrm>
            <a:off x="5189068" y="4854298"/>
            <a:ext cx="2095447" cy="646331"/>
          </a:xfrm>
          <a:prstGeom prst="rect">
            <a:avLst/>
          </a:prstGeom>
          <a:noFill/>
        </p:spPr>
        <p:txBody>
          <a:bodyPr wrap="square" rtlCol="0">
            <a:spAutoFit/>
          </a:bodyPr>
          <a:lstStyle/>
          <a:p>
            <a:r>
              <a:rPr lang="en-GB" dirty="0"/>
              <a:t>0 + 0.5 + 0 + 0 + 1 + 3 + 0 + 0 + 0.5 = 4.5</a:t>
            </a:r>
          </a:p>
        </p:txBody>
      </p:sp>
      <p:sp>
        <p:nvSpPr>
          <p:cNvPr id="11" name="CasellaDiTesto 10">
            <a:extLst>
              <a:ext uri="{FF2B5EF4-FFF2-40B4-BE49-F238E27FC236}">
                <a16:creationId xmlns:a16="http://schemas.microsoft.com/office/drawing/2014/main" id="{DC755E41-7108-4293-B324-365FEA036D4D}"/>
              </a:ext>
            </a:extLst>
          </p:cNvPr>
          <p:cNvSpPr txBox="1"/>
          <p:nvPr/>
        </p:nvSpPr>
        <p:spPr>
          <a:xfrm>
            <a:off x="2211333" y="2190512"/>
            <a:ext cx="757569" cy="369332"/>
          </a:xfrm>
          <a:prstGeom prst="rect">
            <a:avLst/>
          </a:prstGeom>
          <a:noFill/>
        </p:spPr>
        <p:txBody>
          <a:bodyPr wrap="square" rtlCol="0">
            <a:spAutoFit/>
          </a:bodyPr>
          <a:lstStyle/>
          <a:p>
            <a:r>
              <a:rPr lang="en-GB" dirty="0"/>
              <a:t>Input</a:t>
            </a:r>
          </a:p>
        </p:txBody>
      </p:sp>
      <p:sp>
        <p:nvSpPr>
          <p:cNvPr id="12" name="CasellaDiTesto 11">
            <a:extLst>
              <a:ext uri="{FF2B5EF4-FFF2-40B4-BE49-F238E27FC236}">
                <a16:creationId xmlns:a16="http://schemas.microsoft.com/office/drawing/2014/main" id="{2B07409A-7DAB-4730-8367-DE4252F5BC9E}"/>
              </a:ext>
            </a:extLst>
          </p:cNvPr>
          <p:cNvSpPr txBox="1"/>
          <p:nvPr/>
        </p:nvSpPr>
        <p:spPr>
          <a:xfrm>
            <a:off x="8968075" y="2190512"/>
            <a:ext cx="930765" cy="369332"/>
          </a:xfrm>
          <a:prstGeom prst="rect">
            <a:avLst/>
          </a:prstGeom>
          <a:noFill/>
        </p:spPr>
        <p:txBody>
          <a:bodyPr wrap="square" rtlCol="0">
            <a:spAutoFit/>
          </a:bodyPr>
          <a:lstStyle/>
          <a:p>
            <a:r>
              <a:rPr lang="en-GB" dirty="0"/>
              <a:t>output</a:t>
            </a:r>
          </a:p>
        </p:txBody>
      </p:sp>
    </p:spTree>
    <p:extLst>
      <p:ext uri="{BB962C8B-B14F-4D97-AF65-F5344CB8AC3E}">
        <p14:creationId xmlns:p14="http://schemas.microsoft.com/office/powerpoint/2010/main" val="204308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80DC6-A786-467B-8017-F094B1885134}"/>
              </a:ext>
            </a:extLst>
          </p:cNvPr>
          <p:cNvSpPr>
            <a:spLocks noGrp="1"/>
          </p:cNvSpPr>
          <p:nvPr>
            <p:ph type="title"/>
          </p:nvPr>
        </p:nvSpPr>
        <p:spPr/>
        <p:txBody>
          <a:bodyPr/>
          <a:lstStyle/>
          <a:p>
            <a:r>
              <a:rPr lang="en-GB" dirty="0"/>
              <a:t>Convolutional Neural Networks</a:t>
            </a:r>
          </a:p>
        </p:txBody>
      </p:sp>
      <p:graphicFrame>
        <p:nvGraphicFramePr>
          <p:cNvPr id="4" name="Tabella 4">
            <a:extLst>
              <a:ext uri="{FF2B5EF4-FFF2-40B4-BE49-F238E27FC236}">
                <a16:creationId xmlns:a16="http://schemas.microsoft.com/office/drawing/2014/main" id="{7F8DED06-518B-4973-9DA5-252F43B6590B}"/>
              </a:ext>
            </a:extLst>
          </p:cNvPr>
          <p:cNvGraphicFramePr>
            <a:graphicFrameLocks noGrp="1"/>
          </p:cNvGraphicFramePr>
          <p:nvPr>
            <p:extLst>
              <p:ext uri="{D42A27DB-BD31-4B8C-83A1-F6EECF244321}">
                <p14:modId xmlns:p14="http://schemas.microsoft.com/office/powerpoint/2010/main" val="2893501302"/>
              </p:ext>
            </p:extLst>
          </p:nvPr>
        </p:nvGraphicFramePr>
        <p:xfrm>
          <a:off x="5081364" y="1554642"/>
          <a:ext cx="1936677" cy="1335846"/>
        </p:xfrm>
        <a:graphic>
          <a:graphicData uri="http://schemas.openxmlformats.org/drawingml/2006/table">
            <a:tbl>
              <a:tblPr firstRow="1" bandRow="1">
                <a:tableStyleId>{5940675A-B579-460E-94D1-54222C63F5DA}</a:tableStyleId>
              </a:tblPr>
              <a:tblGrid>
                <a:gridCol w="645559">
                  <a:extLst>
                    <a:ext uri="{9D8B030D-6E8A-4147-A177-3AD203B41FA5}">
                      <a16:colId xmlns:a16="http://schemas.microsoft.com/office/drawing/2014/main" val="4040220252"/>
                    </a:ext>
                  </a:extLst>
                </a:gridCol>
                <a:gridCol w="645559">
                  <a:extLst>
                    <a:ext uri="{9D8B030D-6E8A-4147-A177-3AD203B41FA5}">
                      <a16:colId xmlns:a16="http://schemas.microsoft.com/office/drawing/2014/main" val="363621586"/>
                    </a:ext>
                  </a:extLst>
                </a:gridCol>
                <a:gridCol w="645559">
                  <a:extLst>
                    <a:ext uri="{9D8B030D-6E8A-4147-A177-3AD203B41FA5}">
                      <a16:colId xmlns:a16="http://schemas.microsoft.com/office/drawing/2014/main" val="2442884969"/>
                    </a:ext>
                  </a:extLst>
                </a:gridCol>
              </a:tblGrid>
              <a:tr h="441854">
                <a:tc>
                  <a:txBody>
                    <a:bodyPr/>
                    <a:lstStyle/>
                    <a:p>
                      <a:r>
                        <a:rPr lang="en-GB" sz="2200" dirty="0"/>
                        <a:t>1</a:t>
                      </a:r>
                    </a:p>
                  </a:txBody>
                  <a:tcPr marL="110001" marR="110001" marT="55001" marB="55001"/>
                </a:tc>
                <a:tc>
                  <a:txBody>
                    <a:bodyPr/>
                    <a:lstStyle/>
                    <a:p>
                      <a:r>
                        <a:rPr lang="en-GB" sz="2200" dirty="0"/>
                        <a:t>0.5</a:t>
                      </a:r>
                    </a:p>
                  </a:txBody>
                  <a:tcPr marL="110001" marR="110001" marT="55001" marB="55001"/>
                </a:tc>
                <a:tc>
                  <a:txBody>
                    <a:bodyPr/>
                    <a:lstStyle/>
                    <a:p>
                      <a:r>
                        <a:rPr lang="en-GB" sz="2200" dirty="0"/>
                        <a:t>1</a:t>
                      </a:r>
                    </a:p>
                  </a:txBody>
                  <a:tcPr marL="110001" marR="110001" marT="55001" marB="55001"/>
                </a:tc>
                <a:extLst>
                  <a:ext uri="{0D108BD9-81ED-4DB2-BD59-A6C34878D82A}">
                    <a16:rowId xmlns:a16="http://schemas.microsoft.com/office/drawing/2014/main" val="3228035590"/>
                  </a:ext>
                </a:extLst>
              </a:tr>
              <a:tr h="441854">
                <a:tc>
                  <a:txBody>
                    <a:bodyPr/>
                    <a:lstStyle/>
                    <a:p>
                      <a:r>
                        <a:rPr lang="en-GB" sz="2200" dirty="0"/>
                        <a:t>2</a:t>
                      </a:r>
                    </a:p>
                  </a:txBody>
                  <a:tcPr marL="110001" marR="110001" marT="55001" marB="55001"/>
                </a:tc>
                <a:tc>
                  <a:txBody>
                    <a:bodyPr/>
                    <a:lstStyle/>
                    <a:p>
                      <a:r>
                        <a:rPr lang="en-GB" sz="2200" dirty="0"/>
                        <a:t>1</a:t>
                      </a:r>
                    </a:p>
                  </a:txBody>
                  <a:tcPr marL="110001" marR="110001" marT="55001" marB="55001"/>
                </a:tc>
                <a:tc>
                  <a:txBody>
                    <a:bodyPr/>
                    <a:lstStyle/>
                    <a:p>
                      <a:r>
                        <a:rPr lang="en-GB" sz="2200" dirty="0"/>
                        <a:t>3</a:t>
                      </a:r>
                    </a:p>
                  </a:txBody>
                  <a:tcPr marL="110001" marR="110001" marT="55001" marB="55001"/>
                </a:tc>
                <a:extLst>
                  <a:ext uri="{0D108BD9-81ED-4DB2-BD59-A6C34878D82A}">
                    <a16:rowId xmlns:a16="http://schemas.microsoft.com/office/drawing/2014/main" val="3855957525"/>
                  </a:ext>
                </a:extLst>
              </a:tr>
              <a:tr h="441854">
                <a:tc>
                  <a:txBody>
                    <a:bodyPr/>
                    <a:lstStyle/>
                    <a:p>
                      <a:r>
                        <a:rPr lang="en-GB" sz="2200" dirty="0"/>
                        <a:t>0.5</a:t>
                      </a:r>
                    </a:p>
                  </a:txBody>
                  <a:tcPr marL="110001" marR="110001" marT="55001" marB="55001"/>
                </a:tc>
                <a:tc>
                  <a:txBody>
                    <a:bodyPr/>
                    <a:lstStyle/>
                    <a:p>
                      <a:r>
                        <a:rPr lang="en-GB" sz="2200" dirty="0"/>
                        <a:t>2</a:t>
                      </a:r>
                    </a:p>
                  </a:txBody>
                  <a:tcPr marL="110001" marR="110001" marT="55001" marB="55001"/>
                </a:tc>
                <a:tc>
                  <a:txBody>
                    <a:bodyPr/>
                    <a:lstStyle/>
                    <a:p>
                      <a:r>
                        <a:rPr lang="en-GB" sz="2200" dirty="0"/>
                        <a:t>0.5</a:t>
                      </a:r>
                    </a:p>
                  </a:txBody>
                  <a:tcPr marL="110001" marR="110001" marT="55001" marB="55001"/>
                </a:tc>
                <a:extLst>
                  <a:ext uri="{0D108BD9-81ED-4DB2-BD59-A6C34878D82A}">
                    <a16:rowId xmlns:a16="http://schemas.microsoft.com/office/drawing/2014/main" val="1569266880"/>
                  </a:ext>
                </a:extLst>
              </a:tr>
            </a:tbl>
          </a:graphicData>
        </a:graphic>
      </p:graphicFrame>
      <p:sp>
        <p:nvSpPr>
          <p:cNvPr id="6" name="Rettangolo 5">
            <a:extLst>
              <a:ext uri="{FF2B5EF4-FFF2-40B4-BE49-F238E27FC236}">
                <a16:creationId xmlns:a16="http://schemas.microsoft.com/office/drawing/2014/main" id="{C8165C2F-6AE2-4011-BC01-5D9018132DDB}"/>
              </a:ext>
            </a:extLst>
          </p:cNvPr>
          <p:cNvSpPr/>
          <p:nvPr/>
        </p:nvSpPr>
        <p:spPr>
          <a:xfrm>
            <a:off x="5081364" y="1560780"/>
            <a:ext cx="1936675" cy="13112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 name="Tabella 9">
            <a:extLst>
              <a:ext uri="{FF2B5EF4-FFF2-40B4-BE49-F238E27FC236}">
                <a16:creationId xmlns:a16="http://schemas.microsoft.com/office/drawing/2014/main" id="{DCB00BB6-4D43-4045-AC28-16B285911FA5}"/>
              </a:ext>
            </a:extLst>
          </p:cNvPr>
          <p:cNvGraphicFramePr>
            <a:graphicFrameLocks noGrp="1"/>
          </p:cNvGraphicFramePr>
          <p:nvPr/>
        </p:nvGraphicFramePr>
        <p:xfrm>
          <a:off x="448676" y="2890488"/>
          <a:ext cx="4282884" cy="3412122"/>
        </p:xfrm>
        <a:graphic>
          <a:graphicData uri="http://schemas.openxmlformats.org/drawingml/2006/table">
            <a:tbl>
              <a:tblPr firstRow="1" bandRow="1">
                <a:tableStyleId>{5940675A-B579-460E-94D1-54222C63F5DA}</a:tableStyleId>
              </a:tblPr>
              <a:tblGrid>
                <a:gridCol w="713814">
                  <a:extLst>
                    <a:ext uri="{9D8B030D-6E8A-4147-A177-3AD203B41FA5}">
                      <a16:colId xmlns:a16="http://schemas.microsoft.com/office/drawing/2014/main" val="409936928"/>
                    </a:ext>
                  </a:extLst>
                </a:gridCol>
                <a:gridCol w="713814">
                  <a:extLst>
                    <a:ext uri="{9D8B030D-6E8A-4147-A177-3AD203B41FA5}">
                      <a16:colId xmlns:a16="http://schemas.microsoft.com/office/drawing/2014/main" val="2546852838"/>
                    </a:ext>
                  </a:extLst>
                </a:gridCol>
                <a:gridCol w="713814">
                  <a:extLst>
                    <a:ext uri="{9D8B030D-6E8A-4147-A177-3AD203B41FA5}">
                      <a16:colId xmlns:a16="http://schemas.microsoft.com/office/drawing/2014/main" val="2376477680"/>
                    </a:ext>
                  </a:extLst>
                </a:gridCol>
                <a:gridCol w="713814">
                  <a:extLst>
                    <a:ext uri="{9D8B030D-6E8A-4147-A177-3AD203B41FA5}">
                      <a16:colId xmlns:a16="http://schemas.microsoft.com/office/drawing/2014/main" val="4053054782"/>
                    </a:ext>
                  </a:extLst>
                </a:gridCol>
                <a:gridCol w="713814">
                  <a:extLst>
                    <a:ext uri="{9D8B030D-6E8A-4147-A177-3AD203B41FA5}">
                      <a16:colId xmlns:a16="http://schemas.microsoft.com/office/drawing/2014/main" val="3150369980"/>
                    </a:ext>
                  </a:extLst>
                </a:gridCol>
                <a:gridCol w="713814">
                  <a:extLst>
                    <a:ext uri="{9D8B030D-6E8A-4147-A177-3AD203B41FA5}">
                      <a16:colId xmlns:a16="http://schemas.microsoft.com/office/drawing/2014/main" val="918849290"/>
                    </a:ext>
                  </a:extLst>
                </a:gridCol>
              </a:tblGrid>
              <a:tr h="568687">
                <a:tc>
                  <a:txBody>
                    <a:bodyPr/>
                    <a:lstStyle/>
                    <a:p>
                      <a:r>
                        <a:rPr lang="en-GB" sz="1800"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extLst>
                  <a:ext uri="{0D108BD9-81ED-4DB2-BD59-A6C34878D82A}">
                    <a16:rowId xmlns:a16="http://schemas.microsoft.com/office/drawing/2014/main" val="1682525267"/>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4253176802"/>
                  </a:ext>
                </a:extLst>
              </a:tr>
              <a:tr h="568687">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3502926052"/>
                  </a:ext>
                </a:extLst>
              </a:tr>
              <a:tr h="568687">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86838016"/>
                  </a:ext>
                </a:extLst>
              </a:tr>
              <a:tr h="568687">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2611257351"/>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1255101388"/>
                  </a:ext>
                </a:extLst>
              </a:tr>
            </a:tbl>
          </a:graphicData>
        </a:graphic>
      </p:graphicFrame>
      <p:graphicFrame>
        <p:nvGraphicFramePr>
          <p:cNvPr id="10" name="Tabella 10">
            <a:extLst>
              <a:ext uri="{FF2B5EF4-FFF2-40B4-BE49-F238E27FC236}">
                <a16:creationId xmlns:a16="http://schemas.microsoft.com/office/drawing/2014/main" id="{4B5E2983-9BB3-4C55-850C-D42B229F924F}"/>
              </a:ext>
            </a:extLst>
          </p:cNvPr>
          <p:cNvGraphicFramePr>
            <a:graphicFrameLocks noGrp="1"/>
          </p:cNvGraphicFramePr>
          <p:nvPr>
            <p:extLst>
              <p:ext uri="{D42A27DB-BD31-4B8C-83A1-F6EECF244321}">
                <p14:modId xmlns:p14="http://schemas.microsoft.com/office/powerpoint/2010/main" val="3311989372"/>
              </p:ext>
            </p:extLst>
          </p:nvPr>
        </p:nvGraphicFramePr>
        <p:xfrm>
          <a:off x="8040038" y="3429000"/>
          <a:ext cx="2613644" cy="2037456"/>
        </p:xfrm>
        <a:graphic>
          <a:graphicData uri="http://schemas.openxmlformats.org/drawingml/2006/table">
            <a:tbl>
              <a:tblPr firstRow="1" bandRow="1">
                <a:tableStyleId>{5940675A-B579-460E-94D1-54222C63F5DA}</a:tableStyleId>
              </a:tblPr>
              <a:tblGrid>
                <a:gridCol w="653411">
                  <a:extLst>
                    <a:ext uri="{9D8B030D-6E8A-4147-A177-3AD203B41FA5}">
                      <a16:colId xmlns:a16="http://schemas.microsoft.com/office/drawing/2014/main" val="854598900"/>
                    </a:ext>
                  </a:extLst>
                </a:gridCol>
                <a:gridCol w="653411">
                  <a:extLst>
                    <a:ext uri="{9D8B030D-6E8A-4147-A177-3AD203B41FA5}">
                      <a16:colId xmlns:a16="http://schemas.microsoft.com/office/drawing/2014/main" val="2391562544"/>
                    </a:ext>
                  </a:extLst>
                </a:gridCol>
                <a:gridCol w="653411">
                  <a:extLst>
                    <a:ext uri="{9D8B030D-6E8A-4147-A177-3AD203B41FA5}">
                      <a16:colId xmlns:a16="http://schemas.microsoft.com/office/drawing/2014/main" val="2681874165"/>
                    </a:ext>
                  </a:extLst>
                </a:gridCol>
                <a:gridCol w="653411">
                  <a:extLst>
                    <a:ext uri="{9D8B030D-6E8A-4147-A177-3AD203B41FA5}">
                      <a16:colId xmlns:a16="http://schemas.microsoft.com/office/drawing/2014/main" val="1533945979"/>
                    </a:ext>
                  </a:extLst>
                </a:gridCol>
              </a:tblGrid>
              <a:tr h="509364">
                <a:tc>
                  <a:txBody>
                    <a:bodyPr/>
                    <a:lstStyle/>
                    <a:p>
                      <a:r>
                        <a:rPr lang="en-GB" dirty="0"/>
                        <a:t>4.5</a:t>
                      </a:r>
                    </a:p>
                  </a:txBody>
                  <a:tcPr/>
                </a:tc>
                <a:tc>
                  <a:txBody>
                    <a:bodyPr/>
                    <a:lstStyle/>
                    <a:p>
                      <a:r>
                        <a:rPr lang="en-GB" dirty="0"/>
                        <a:t>6</a:t>
                      </a:r>
                    </a:p>
                  </a:txBody>
                  <a:tcPr/>
                </a:tc>
                <a:tc>
                  <a:txBody>
                    <a:bodyPr/>
                    <a:lstStyle/>
                    <a:p>
                      <a:r>
                        <a:rPr lang="en-GB" dirty="0"/>
                        <a:t>4.5</a:t>
                      </a:r>
                    </a:p>
                  </a:txBody>
                  <a:tcPr/>
                </a:tc>
                <a:tc>
                  <a:txBody>
                    <a:bodyPr/>
                    <a:lstStyle/>
                    <a:p>
                      <a:r>
                        <a:rPr lang="en-GB" dirty="0"/>
                        <a:t>7</a:t>
                      </a:r>
                    </a:p>
                  </a:txBody>
                  <a:tcPr/>
                </a:tc>
                <a:extLst>
                  <a:ext uri="{0D108BD9-81ED-4DB2-BD59-A6C34878D82A}">
                    <a16:rowId xmlns:a16="http://schemas.microsoft.com/office/drawing/2014/main" val="1513745883"/>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832286588"/>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890935547"/>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453690539"/>
                  </a:ext>
                </a:extLst>
              </a:tr>
            </a:tbl>
          </a:graphicData>
        </a:graphic>
      </p:graphicFrame>
      <p:sp>
        <p:nvSpPr>
          <p:cNvPr id="7" name="Rettangolo 6">
            <a:extLst>
              <a:ext uri="{FF2B5EF4-FFF2-40B4-BE49-F238E27FC236}">
                <a16:creationId xmlns:a16="http://schemas.microsoft.com/office/drawing/2014/main" id="{9F9D377F-9448-4963-9525-FE8C296E62D9}"/>
              </a:ext>
            </a:extLst>
          </p:cNvPr>
          <p:cNvSpPr/>
          <p:nvPr/>
        </p:nvSpPr>
        <p:spPr>
          <a:xfrm>
            <a:off x="2584327" y="2890488"/>
            <a:ext cx="2133980" cy="17024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ccia a destra 2">
            <a:extLst>
              <a:ext uri="{FF2B5EF4-FFF2-40B4-BE49-F238E27FC236}">
                <a16:creationId xmlns:a16="http://schemas.microsoft.com/office/drawing/2014/main" id="{BA7D040C-4910-4D1E-93A0-17E6DACCDE55}"/>
              </a:ext>
            </a:extLst>
          </p:cNvPr>
          <p:cNvSpPr/>
          <p:nvPr/>
        </p:nvSpPr>
        <p:spPr>
          <a:xfrm>
            <a:off x="5234787" y="4266685"/>
            <a:ext cx="2049728" cy="362086"/>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a:extLst>
              <a:ext uri="{FF2B5EF4-FFF2-40B4-BE49-F238E27FC236}">
                <a16:creationId xmlns:a16="http://schemas.microsoft.com/office/drawing/2014/main" id="{412A91A8-91F7-4960-A6F9-D8903F803FDC}"/>
              </a:ext>
            </a:extLst>
          </p:cNvPr>
          <p:cNvSpPr txBox="1"/>
          <p:nvPr/>
        </p:nvSpPr>
        <p:spPr>
          <a:xfrm>
            <a:off x="5189068" y="4854298"/>
            <a:ext cx="2095447" cy="646331"/>
          </a:xfrm>
          <a:prstGeom prst="rect">
            <a:avLst/>
          </a:prstGeom>
          <a:noFill/>
        </p:spPr>
        <p:txBody>
          <a:bodyPr wrap="square" rtlCol="0">
            <a:spAutoFit/>
          </a:bodyPr>
          <a:lstStyle/>
          <a:p>
            <a:r>
              <a:rPr lang="en-GB" dirty="0"/>
              <a:t>1 + 0 + 1 + 2 + 1 + 0 + 0 + 2 + 0 = 7</a:t>
            </a:r>
          </a:p>
        </p:txBody>
      </p:sp>
      <p:sp>
        <p:nvSpPr>
          <p:cNvPr id="11" name="CasellaDiTesto 10">
            <a:extLst>
              <a:ext uri="{FF2B5EF4-FFF2-40B4-BE49-F238E27FC236}">
                <a16:creationId xmlns:a16="http://schemas.microsoft.com/office/drawing/2014/main" id="{DC755E41-7108-4293-B324-365FEA036D4D}"/>
              </a:ext>
            </a:extLst>
          </p:cNvPr>
          <p:cNvSpPr txBox="1"/>
          <p:nvPr/>
        </p:nvSpPr>
        <p:spPr>
          <a:xfrm>
            <a:off x="2211333" y="2190512"/>
            <a:ext cx="757569" cy="369332"/>
          </a:xfrm>
          <a:prstGeom prst="rect">
            <a:avLst/>
          </a:prstGeom>
          <a:noFill/>
        </p:spPr>
        <p:txBody>
          <a:bodyPr wrap="square" rtlCol="0">
            <a:spAutoFit/>
          </a:bodyPr>
          <a:lstStyle/>
          <a:p>
            <a:r>
              <a:rPr lang="en-GB" dirty="0"/>
              <a:t>Input</a:t>
            </a:r>
          </a:p>
        </p:txBody>
      </p:sp>
      <p:sp>
        <p:nvSpPr>
          <p:cNvPr id="12" name="CasellaDiTesto 11">
            <a:extLst>
              <a:ext uri="{FF2B5EF4-FFF2-40B4-BE49-F238E27FC236}">
                <a16:creationId xmlns:a16="http://schemas.microsoft.com/office/drawing/2014/main" id="{2B07409A-7DAB-4730-8367-DE4252F5BC9E}"/>
              </a:ext>
            </a:extLst>
          </p:cNvPr>
          <p:cNvSpPr txBox="1"/>
          <p:nvPr/>
        </p:nvSpPr>
        <p:spPr>
          <a:xfrm>
            <a:off x="8968075" y="2190512"/>
            <a:ext cx="930765" cy="369332"/>
          </a:xfrm>
          <a:prstGeom prst="rect">
            <a:avLst/>
          </a:prstGeom>
          <a:noFill/>
        </p:spPr>
        <p:txBody>
          <a:bodyPr wrap="square" rtlCol="0">
            <a:spAutoFit/>
          </a:bodyPr>
          <a:lstStyle/>
          <a:p>
            <a:r>
              <a:rPr lang="en-GB" dirty="0"/>
              <a:t>output</a:t>
            </a:r>
          </a:p>
        </p:txBody>
      </p:sp>
    </p:spTree>
    <p:extLst>
      <p:ext uri="{BB962C8B-B14F-4D97-AF65-F5344CB8AC3E}">
        <p14:creationId xmlns:p14="http://schemas.microsoft.com/office/powerpoint/2010/main" val="284963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80DC6-A786-467B-8017-F094B1885134}"/>
              </a:ext>
            </a:extLst>
          </p:cNvPr>
          <p:cNvSpPr>
            <a:spLocks noGrp="1"/>
          </p:cNvSpPr>
          <p:nvPr>
            <p:ph type="title"/>
          </p:nvPr>
        </p:nvSpPr>
        <p:spPr/>
        <p:txBody>
          <a:bodyPr/>
          <a:lstStyle/>
          <a:p>
            <a:r>
              <a:rPr lang="en-GB" dirty="0"/>
              <a:t>Convolutional Neural Networks</a:t>
            </a:r>
          </a:p>
        </p:txBody>
      </p:sp>
      <p:graphicFrame>
        <p:nvGraphicFramePr>
          <p:cNvPr id="4" name="Tabella 4">
            <a:extLst>
              <a:ext uri="{FF2B5EF4-FFF2-40B4-BE49-F238E27FC236}">
                <a16:creationId xmlns:a16="http://schemas.microsoft.com/office/drawing/2014/main" id="{7F8DED06-518B-4973-9DA5-252F43B6590B}"/>
              </a:ext>
            </a:extLst>
          </p:cNvPr>
          <p:cNvGraphicFramePr>
            <a:graphicFrameLocks noGrp="1"/>
          </p:cNvGraphicFramePr>
          <p:nvPr/>
        </p:nvGraphicFramePr>
        <p:xfrm>
          <a:off x="5081364" y="1554642"/>
          <a:ext cx="1936677" cy="1335846"/>
        </p:xfrm>
        <a:graphic>
          <a:graphicData uri="http://schemas.openxmlformats.org/drawingml/2006/table">
            <a:tbl>
              <a:tblPr firstRow="1" bandRow="1">
                <a:tableStyleId>{5940675A-B579-460E-94D1-54222C63F5DA}</a:tableStyleId>
              </a:tblPr>
              <a:tblGrid>
                <a:gridCol w="645559">
                  <a:extLst>
                    <a:ext uri="{9D8B030D-6E8A-4147-A177-3AD203B41FA5}">
                      <a16:colId xmlns:a16="http://schemas.microsoft.com/office/drawing/2014/main" val="4040220252"/>
                    </a:ext>
                  </a:extLst>
                </a:gridCol>
                <a:gridCol w="645559">
                  <a:extLst>
                    <a:ext uri="{9D8B030D-6E8A-4147-A177-3AD203B41FA5}">
                      <a16:colId xmlns:a16="http://schemas.microsoft.com/office/drawing/2014/main" val="363621586"/>
                    </a:ext>
                  </a:extLst>
                </a:gridCol>
                <a:gridCol w="645559">
                  <a:extLst>
                    <a:ext uri="{9D8B030D-6E8A-4147-A177-3AD203B41FA5}">
                      <a16:colId xmlns:a16="http://schemas.microsoft.com/office/drawing/2014/main" val="2442884969"/>
                    </a:ext>
                  </a:extLst>
                </a:gridCol>
              </a:tblGrid>
              <a:tr h="441854">
                <a:tc>
                  <a:txBody>
                    <a:bodyPr/>
                    <a:lstStyle/>
                    <a:p>
                      <a:r>
                        <a:rPr lang="en-GB" sz="2200" dirty="0"/>
                        <a:t>1</a:t>
                      </a:r>
                    </a:p>
                  </a:txBody>
                  <a:tcPr marL="110001" marR="110001" marT="55001" marB="55001"/>
                </a:tc>
                <a:tc>
                  <a:txBody>
                    <a:bodyPr/>
                    <a:lstStyle/>
                    <a:p>
                      <a:r>
                        <a:rPr lang="en-GB" sz="2200" dirty="0"/>
                        <a:t>0.5</a:t>
                      </a:r>
                    </a:p>
                  </a:txBody>
                  <a:tcPr marL="110001" marR="110001" marT="55001" marB="55001"/>
                </a:tc>
                <a:tc>
                  <a:txBody>
                    <a:bodyPr/>
                    <a:lstStyle/>
                    <a:p>
                      <a:r>
                        <a:rPr lang="en-GB" sz="2200" dirty="0"/>
                        <a:t>1</a:t>
                      </a:r>
                    </a:p>
                  </a:txBody>
                  <a:tcPr marL="110001" marR="110001" marT="55001" marB="55001"/>
                </a:tc>
                <a:extLst>
                  <a:ext uri="{0D108BD9-81ED-4DB2-BD59-A6C34878D82A}">
                    <a16:rowId xmlns:a16="http://schemas.microsoft.com/office/drawing/2014/main" val="3228035590"/>
                  </a:ext>
                </a:extLst>
              </a:tr>
              <a:tr h="441854">
                <a:tc>
                  <a:txBody>
                    <a:bodyPr/>
                    <a:lstStyle/>
                    <a:p>
                      <a:r>
                        <a:rPr lang="en-GB" sz="2200" dirty="0"/>
                        <a:t>2</a:t>
                      </a:r>
                    </a:p>
                  </a:txBody>
                  <a:tcPr marL="110001" marR="110001" marT="55001" marB="55001"/>
                </a:tc>
                <a:tc>
                  <a:txBody>
                    <a:bodyPr/>
                    <a:lstStyle/>
                    <a:p>
                      <a:r>
                        <a:rPr lang="en-GB" sz="2200" dirty="0"/>
                        <a:t>1</a:t>
                      </a:r>
                    </a:p>
                  </a:txBody>
                  <a:tcPr marL="110001" marR="110001" marT="55001" marB="55001"/>
                </a:tc>
                <a:tc>
                  <a:txBody>
                    <a:bodyPr/>
                    <a:lstStyle/>
                    <a:p>
                      <a:r>
                        <a:rPr lang="en-GB" sz="2200" dirty="0"/>
                        <a:t>3</a:t>
                      </a:r>
                    </a:p>
                  </a:txBody>
                  <a:tcPr marL="110001" marR="110001" marT="55001" marB="55001"/>
                </a:tc>
                <a:extLst>
                  <a:ext uri="{0D108BD9-81ED-4DB2-BD59-A6C34878D82A}">
                    <a16:rowId xmlns:a16="http://schemas.microsoft.com/office/drawing/2014/main" val="3855957525"/>
                  </a:ext>
                </a:extLst>
              </a:tr>
              <a:tr h="441854">
                <a:tc>
                  <a:txBody>
                    <a:bodyPr/>
                    <a:lstStyle/>
                    <a:p>
                      <a:r>
                        <a:rPr lang="en-GB" sz="2200" dirty="0"/>
                        <a:t>0.5</a:t>
                      </a:r>
                    </a:p>
                  </a:txBody>
                  <a:tcPr marL="110001" marR="110001" marT="55001" marB="55001"/>
                </a:tc>
                <a:tc>
                  <a:txBody>
                    <a:bodyPr/>
                    <a:lstStyle/>
                    <a:p>
                      <a:r>
                        <a:rPr lang="en-GB" sz="2200" dirty="0"/>
                        <a:t>2</a:t>
                      </a:r>
                    </a:p>
                  </a:txBody>
                  <a:tcPr marL="110001" marR="110001" marT="55001" marB="55001"/>
                </a:tc>
                <a:tc>
                  <a:txBody>
                    <a:bodyPr/>
                    <a:lstStyle/>
                    <a:p>
                      <a:r>
                        <a:rPr lang="en-GB" sz="2200" dirty="0"/>
                        <a:t>0.5</a:t>
                      </a:r>
                    </a:p>
                  </a:txBody>
                  <a:tcPr marL="110001" marR="110001" marT="55001" marB="55001"/>
                </a:tc>
                <a:extLst>
                  <a:ext uri="{0D108BD9-81ED-4DB2-BD59-A6C34878D82A}">
                    <a16:rowId xmlns:a16="http://schemas.microsoft.com/office/drawing/2014/main" val="1569266880"/>
                  </a:ext>
                </a:extLst>
              </a:tr>
            </a:tbl>
          </a:graphicData>
        </a:graphic>
      </p:graphicFrame>
      <p:sp>
        <p:nvSpPr>
          <p:cNvPr id="6" name="Rettangolo 5">
            <a:extLst>
              <a:ext uri="{FF2B5EF4-FFF2-40B4-BE49-F238E27FC236}">
                <a16:creationId xmlns:a16="http://schemas.microsoft.com/office/drawing/2014/main" id="{C8165C2F-6AE2-4011-BC01-5D9018132DDB}"/>
              </a:ext>
            </a:extLst>
          </p:cNvPr>
          <p:cNvSpPr/>
          <p:nvPr/>
        </p:nvSpPr>
        <p:spPr>
          <a:xfrm>
            <a:off x="5081364" y="1560780"/>
            <a:ext cx="1936675" cy="13112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 name="Tabella 9">
            <a:extLst>
              <a:ext uri="{FF2B5EF4-FFF2-40B4-BE49-F238E27FC236}">
                <a16:creationId xmlns:a16="http://schemas.microsoft.com/office/drawing/2014/main" id="{DCB00BB6-4D43-4045-AC28-16B285911FA5}"/>
              </a:ext>
            </a:extLst>
          </p:cNvPr>
          <p:cNvGraphicFramePr>
            <a:graphicFrameLocks noGrp="1"/>
          </p:cNvGraphicFramePr>
          <p:nvPr/>
        </p:nvGraphicFramePr>
        <p:xfrm>
          <a:off x="448676" y="2890488"/>
          <a:ext cx="4282884" cy="3412122"/>
        </p:xfrm>
        <a:graphic>
          <a:graphicData uri="http://schemas.openxmlformats.org/drawingml/2006/table">
            <a:tbl>
              <a:tblPr firstRow="1" bandRow="1">
                <a:tableStyleId>{5940675A-B579-460E-94D1-54222C63F5DA}</a:tableStyleId>
              </a:tblPr>
              <a:tblGrid>
                <a:gridCol w="713814">
                  <a:extLst>
                    <a:ext uri="{9D8B030D-6E8A-4147-A177-3AD203B41FA5}">
                      <a16:colId xmlns:a16="http://schemas.microsoft.com/office/drawing/2014/main" val="409936928"/>
                    </a:ext>
                  </a:extLst>
                </a:gridCol>
                <a:gridCol w="713814">
                  <a:extLst>
                    <a:ext uri="{9D8B030D-6E8A-4147-A177-3AD203B41FA5}">
                      <a16:colId xmlns:a16="http://schemas.microsoft.com/office/drawing/2014/main" val="2546852838"/>
                    </a:ext>
                  </a:extLst>
                </a:gridCol>
                <a:gridCol w="713814">
                  <a:extLst>
                    <a:ext uri="{9D8B030D-6E8A-4147-A177-3AD203B41FA5}">
                      <a16:colId xmlns:a16="http://schemas.microsoft.com/office/drawing/2014/main" val="2376477680"/>
                    </a:ext>
                  </a:extLst>
                </a:gridCol>
                <a:gridCol w="713814">
                  <a:extLst>
                    <a:ext uri="{9D8B030D-6E8A-4147-A177-3AD203B41FA5}">
                      <a16:colId xmlns:a16="http://schemas.microsoft.com/office/drawing/2014/main" val="4053054782"/>
                    </a:ext>
                  </a:extLst>
                </a:gridCol>
                <a:gridCol w="713814">
                  <a:extLst>
                    <a:ext uri="{9D8B030D-6E8A-4147-A177-3AD203B41FA5}">
                      <a16:colId xmlns:a16="http://schemas.microsoft.com/office/drawing/2014/main" val="3150369980"/>
                    </a:ext>
                  </a:extLst>
                </a:gridCol>
                <a:gridCol w="713814">
                  <a:extLst>
                    <a:ext uri="{9D8B030D-6E8A-4147-A177-3AD203B41FA5}">
                      <a16:colId xmlns:a16="http://schemas.microsoft.com/office/drawing/2014/main" val="918849290"/>
                    </a:ext>
                  </a:extLst>
                </a:gridCol>
              </a:tblGrid>
              <a:tr h="568687">
                <a:tc>
                  <a:txBody>
                    <a:bodyPr/>
                    <a:lstStyle/>
                    <a:p>
                      <a:r>
                        <a:rPr lang="en-GB" sz="1800"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extLst>
                  <a:ext uri="{0D108BD9-81ED-4DB2-BD59-A6C34878D82A}">
                    <a16:rowId xmlns:a16="http://schemas.microsoft.com/office/drawing/2014/main" val="1682525267"/>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4253176802"/>
                  </a:ext>
                </a:extLst>
              </a:tr>
              <a:tr h="568687">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3502926052"/>
                  </a:ext>
                </a:extLst>
              </a:tr>
              <a:tr h="568687">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86838016"/>
                  </a:ext>
                </a:extLst>
              </a:tr>
              <a:tr h="568687">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2611257351"/>
                  </a:ext>
                </a:extLst>
              </a:tr>
              <a:tr h="568687">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extLst>
                  <a:ext uri="{0D108BD9-81ED-4DB2-BD59-A6C34878D82A}">
                    <a16:rowId xmlns:a16="http://schemas.microsoft.com/office/drawing/2014/main" val="1255101388"/>
                  </a:ext>
                </a:extLst>
              </a:tr>
            </a:tbl>
          </a:graphicData>
        </a:graphic>
      </p:graphicFrame>
      <p:graphicFrame>
        <p:nvGraphicFramePr>
          <p:cNvPr id="10" name="Tabella 10">
            <a:extLst>
              <a:ext uri="{FF2B5EF4-FFF2-40B4-BE49-F238E27FC236}">
                <a16:creationId xmlns:a16="http://schemas.microsoft.com/office/drawing/2014/main" id="{4B5E2983-9BB3-4C55-850C-D42B229F924F}"/>
              </a:ext>
            </a:extLst>
          </p:cNvPr>
          <p:cNvGraphicFramePr>
            <a:graphicFrameLocks noGrp="1"/>
          </p:cNvGraphicFramePr>
          <p:nvPr>
            <p:extLst>
              <p:ext uri="{D42A27DB-BD31-4B8C-83A1-F6EECF244321}">
                <p14:modId xmlns:p14="http://schemas.microsoft.com/office/powerpoint/2010/main" val="3391595100"/>
              </p:ext>
            </p:extLst>
          </p:nvPr>
        </p:nvGraphicFramePr>
        <p:xfrm>
          <a:off x="8040038" y="3429000"/>
          <a:ext cx="2613644" cy="2037456"/>
        </p:xfrm>
        <a:graphic>
          <a:graphicData uri="http://schemas.openxmlformats.org/drawingml/2006/table">
            <a:tbl>
              <a:tblPr firstRow="1" bandRow="1">
                <a:tableStyleId>{5940675A-B579-460E-94D1-54222C63F5DA}</a:tableStyleId>
              </a:tblPr>
              <a:tblGrid>
                <a:gridCol w="653411">
                  <a:extLst>
                    <a:ext uri="{9D8B030D-6E8A-4147-A177-3AD203B41FA5}">
                      <a16:colId xmlns:a16="http://schemas.microsoft.com/office/drawing/2014/main" val="854598900"/>
                    </a:ext>
                  </a:extLst>
                </a:gridCol>
                <a:gridCol w="653411">
                  <a:extLst>
                    <a:ext uri="{9D8B030D-6E8A-4147-A177-3AD203B41FA5}">
                      <a16:colId xmlns:a16="http://schemas.microsoft.com/office/drawing/2014/main" val="2391562544"/>
                    </a:ext>
                  </a:extLst>
                </a:gridCol>
                <a:gridCol w="653411">
                  <a:extLst>
                    <a:ext uri="{9D8B030D-6E8A-4147-A177-3AD203B41FA5}">
                      <a16:colId xmlns:a16="http://schemas.microsoft.com/office/drawing/2014/main" val="2681874165"/>
                    </a:ext>
                  </a:extLst>
                </a:gridCol>
                <a:gridCol w="653411">
                  <a:extLst>
                    <a:ext uri="{9D8B030D-6E8A-4147-A177-3AD203B41FA5}">
                      <a16:colId xmlns:a16="http://schemas.microsoft.com/office/drawing/2014/main" val="1533945979"/>
                    </a:ext>
                  </a:extLst>
                </a:gridCol>
              </a:tblGrid>
              <a:tr h="509364">
                <a:tc>
                  <a:txBody>
                    <a:bodyPr/>
                    <a:lstStyle/>
                    <a:p>
                      <a:r>
                        <a:rPr lang="en-GB" dirty="0"/>
                        <a:t>4.5</a:t>
                      </a:r>
                    </a:p>
                  </a:txBody>
                  <a:tcPr/>
                </a:tc>
                <a:tc>
                  <a:txBody>
                    <a:bodyPr/>
                    <a:lstStyle/>
                    <a:p>
                      <a:r>
                        <a:rPr lang="en-GB" dirty="0"/>
                        <a:t>6</a:t>
                      </a:r>
                    </a:p>
                  </a:txBody>
                  <a:tcPr/>
                </a:tc>
                <a:tc>
                  <a:txBody>
                    <a:bodyPr/>
                    <a:lstStyle/>
                    <a:p>
                      <a:r>
                        <a:rPr lang="en-GB" dirty="0"/>
                        <a:t>4.5</a:t>
                      </a:r>
                    </a:p>
                  </a:txBody>
                  <a:tcPr/>
                </a:tc>
                <a:tc>
                  <a:txBody>
                    <a:bodyPr/>
                    <a:lstStyle/>
                    <a:p>
                      <a:r>
                        <a:rPr lang="en-GB" dirty="0"/>
                        <a:t>7</a:t>
                      </a:r>
                    </a:p>
                  </a:txBody>
                  <a:tcPr/>
                </a:tc>
                <a:extLst>
                  <a:ext uri="{0D108BD9-81ED-4DB2-BD59-A6C34878D82A}">
                    <a16:rowId xmlns:a16="http://schemas.microsoft.com/office/drawing/2014/main" val="1513745883"/>
                  </a:ext>
                </a:extLst>
              </a:tr>
              <a:tr h="509364">
                <a:tc>
                  <a:txBody>
                    <a:bodyPr/>
                    <a:lstStyle/>
                    <a:p>
                      <a:r>
                        <a:rPr lang="en-GB" dirty="0"/>
                        <a:t>5.5</a:t>
                      </a:r>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832286588"/>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890935547"/>
                  </a:ext>
                </a:extLst>
              </a:tr>
              <a:tr h="50936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453690539"/>
                  </a:ext>
                </a:extLst>
              </a:tr>
            </a:tbl>
          </a:graphicData>
        </a:graphic>
      </p:graphicFrame>
      <p:sp>
        <p:nvSpPr>
          <p:cNvPr id="7" name="Rettangolo 6">
            <a:extLst>
              <a:ext uri="{FF2B5EF4-FFF2-40B4-BE49-F238E27FC236}">
                <a16:creationId xmlns:a16="http://schemas.microsoft.com/office/drawing/2014/main" id="{9F9D377F-9448-4963-9525-FE8C296E62D9}"/>
              </a:ext>
            </a:extLst>
          </p:cNvPr>
          <p:cNvSpPr/>
          <p:nvPr/>
        </p:nvSpPr>
        <p:spPr>
          <a:xfrm>
            <a:off x="454819" y="3455091"/>
            <a:ext cx="2133980" cy="17024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ccia a destra 2">
            <a:extLst>
              <a:ext uri="{FF2B5EF4-FFF2-40B4-BE49-F238E27FC236}">
                <a16:creationId xmlns:a16="http://schemas.microsoft.com/office/drawing/2014/main" id="{BA7D040C-4910-4D1E-93A0-17E6DACCDE55}"/>
              </a:ext>
            </a:extLst>
          </p:cNvPr>
          <p:cNvSpPr/>
          <p:nvPr/>
        </p:nvSpPr>
        <p:spPr>
          <a:xfrm>
            <a:off x="5234787" y="4266685"/>
            <a:ext cx="2049728" cy="362086"/>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a:extLst>
              <a:ext uri="{FF2B5EF4-FFF2-40B4-BE49-F238E27FC236}">
                <a16:creationId xmlns:a16="http://schemas.microsoft.com/office/drawing/2014/main" id="{412A91A8-91F7-4960-A6F9-D8903F803FDC}"/>
              </a:ext>
            </a:extLst>
          </p:cNvPr>
          <p:cNvSpPr txBox="1"/>
          <p:nvPr/>
        </p:nvSpPr>
        <p:spPr>
          <a:xfrm>
            <a:off x="5189068" y="4854298"/>
            <a:ext cx="2095447" cy="646331"/>
          </a:xfrm>
          <a:prstGeom prst="rect">
            <a:avLst/>
          </a:prstGeom>
          <a:noFill/>
        </p:spPr>
        <p:txBody>
          <a:bodyPr wrap="square" rtlCol="0">
            <a:spAutoFit/>
          </a:bodyPr>
          <a:lstStyle/>
          <a:p>
            <a:r>
              <a:rPr lang="en-GB" dirty="0"/>
              <a:t>1 + 0.5 + 0 + 2 + 0 + 0 + 0 + 2 + 0 = 5.5</a:t>
            </a:r>
          </a:p>
        </p:txBody>
      </p:sp>
      <p:sp>
        <p:nvSpPr>
          <p:cNvPr id="11" name="CasellaDiTesto 10">
            <a:extLst>
              <a:ext uri="{FF2B5EF4-FFF2-40B4-BE49-F238E27FC236}">
                <a16:creationId xmlns:a16="http://schemas.microsoft.com/office/drawing/2014/main" id="{DC755E41-7108-4293-B324-365FEA036D4D}"/>
              </a:ext>
            </a:extLst>
          </p:cNvPr>
          <p:cNvSpPr txBox="1"/>
          <p:nvPr/>
        </p:nvSpPr>
        <p:spPr>
          <a:xfrm>
            <a:off x="2211333" y="2190512"/>
            <a:ext cx="757569" cy="369332"/>
          </a:xfrm>
          <a:prstGeom prst="rect">
            <a:avLst/>
          </a:prstGeom>
          <a:noFill/>
        </p:spPr>
        <p:txBody>
          <a:bodyPr wrap="square" rtlCol="0">
            <a:spAutoFit/>
          </a:bodyPr>
          <a:lstStyle/>
          <a:p>
            <a:r>
              <a:rPr lang="en-GB" dirty="0"/>
              <a:t>Input</a:t>
            </a:r>
          </a:p>
        </p:txBody>
      </p:sp>
      <p:sp>
        <p:nvSpPr>
          <p:cNvPr id="12" name="CasellaDiTesto 11">
            <a:extLst>
              <a:ext uri="{FF2B5EF4-FFF2-40B4-BE49-F238E27FC236}">
                <a16:creationId xmlns:a16="http://schemas.microsoft.com/office/drawing/2014/main" id="{2B07409A-7DAB-4730-8367-DE4252F5BC9E}"/>
              </a:ext>
            </a:extLst>
          </p:cNvPr>
          <p:cNvSpPr txBox="1"/>
          <p:nvPr/>
        </p:nvSpPr>
        <p:spPr>
          <a:xfrm>
            <a:off x="8968075" y="2190512"/>
            <a:ext cx="930765" cy="369332"/>
          </a:xfrm>
          <a:prstGeom prst="rect">
            <a:avLst/>
          </a:prstGeom>
          <a:noFill/>
        </p:spPr>
        <p:txBody>
          <a:bodyPr wrap="square" rtlCol="0">
            <a:spAutoFit/>
          </a:bodyPr>
          <a:lstStyle/>
          <a:p>
            <a:r>
              <a:rPr lang="en-GB" dirty="0"/>
              <a:t>output</a:t>
            </a:r>
          </a:p>
        </p:txBody>
      </p:sp>
      <p:sp>
        <p:nvSpPr>
          <p:cNvPr id="8" name="CasellaDiTesto 7">
            <a:extLst>
              <a:ext uri="{FF2B5EF4-FFF2-40B4-BE49-F238E27FC236}">
                <a16:creationId xmlns:a16="http://schemas.microsoft.com/office/drawing/2014/main" id="{B58EDDEF-CD1A-49BE-A91E-233C3406B3D0}"/>
              </a:ext>
            </a:extLst>
          </p:cNvPr>
          <p:cNvSpPr txBox="1"/>
          <p:nvPr/>
        </p:nvSpPr>
        <p:spPr>
          <a:xfrm>
            <a:off x="9346860" y="6123543"/>
            <a:ext cx="1312617" cy="369332"/>
          </a:xfrm>
          <a:prstGeom prst="rect">
            <a:avLst/>
          </a:prstGeom>
          <a:noFill/>
        </p:spPr>
        <p:txBody>
          <a:bodyPr wrap="square" rtlCol="0">
            <a:spAutoFit/>
          </a:bodyPr>
          <a:lstStyle/>
          <a:p>
            <a:r>
              <a:rPr lang="en-GB" dirty="0"/>
              <a:t>And so on…</a:t>
            </a:r>
          </a:p>
        </p:txBody>
      </p:sp>
    </p:spTree>
    <p:extLst>
      <p:ext uri="{BB962C8B-B14F-4D97-AF65-F5344CB8AC3E}">
        <p14:creationId xmlns:p14="http://schemas.microsoft.com/office/powerpoint/2010/main" val="1466757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80DC6-A786-467B-8017-F094B1885134}"/>
              </a:ext>
            </a:extLst>
          </p:cNvPr>
          <p:cNvSpPr>
            <a:spLocks noGrp="1"/>
          </p:cNvSpPr>
          <p:nvPr>
            <p:ph type="title"/>
          </p:nvPr>
        </p:nvSpPr>
        <p:spPr/>
        <p:txBody>
          <a:bodyPr/>
          <a:lstStyle/>
          <a:p>
            <a:r>
              <a:rPr lang="en-GB" dirty="0"/>
              <a:t>Convolutional Neural Networks</a:t>
            </a:r>
          </a:p>
        </p:txBody>
      </p:sp>
      <p:sp>
        <p:nvSpPr>
          <p:cNvPr id="13" name="CasellaDiTesto 12">
            <a:extLst>
              <a:ext uri="{FF2B5EF4-FFF2-40B4-BE49-F238E27FC236}">
                <a16:creationId xmlns:a16="http://schemas.microsoft.com/office/drawing/2014/main" id="{6A04BFAB-A892-4678-93A0-4B8E4A67E9E7}"/>
              </a:ext>
            </a:extLst>
          </p:cNvPr>
          <p:cNvSpPr txBox="1"/>
          <p:nvPr/>
        </p:nvSpPr>
        <p:spPr>
          <a:xfrm>
            <a:off x="914400" y="1791979"/>
            <a:ext cx="10515600" cy="2308324"/>
          </a:xfrm>
          <a:prstGeom prst="rect">
            <a:avLst/>
          </a:prstGeom>
          <a:noFill/>
        </p:spPr>
        <p:txBody>
          <a:bodyPr wrap="square" rtlCol="0">
            <a:spAutoFit/>
          </a:bodyPr>
          <a:lstStyle/>
          <a:p>
            <a:r>
              <a:rPr lang="en-GB" dirty="0"/>
              <a:t>Convolutional Neural Networks were also inspired by the structure of the brain. In the visual cortex, indeed, individual cortical neurons respond to stimuli only in a restricted region of the visual field, known as the </a:t>
            </a:r>
            <a:r>
              <a:rPr lang="en-GB" b="1" dirty="0"/>
              <a:t>receptive field</a:t>
            </a:r>
            <a:r>
              <a:rPr lang="en-GB" dirty="0"/>
              <a:t>. </a:t>
            </a:r>
          </a:p>
          <a:p>
            <a:r>
              <a:rPr lang="en-GB" dirty="0"/>
              <a:t>In the same way, </a:t>
            </a:r>
            <a:r>
              <a:rPr lang="en-GB" i="1" dirty="0"/>
              <a:t>each convolutional neuron processes data only for its receptive field</a:t>
            </a:r>
            <a:r>
              <a:rPr lang="en-GB" dirty="0"/>
              <a:t>. The receptive field of a convolutional neuron is the size of its kernel. A bigger kernel means a larger receptive field for that neuron, but it also means more weights to train. In a fully connected network, the receptive field of a neuron is the </a:t>
            </a:r>
            <a:r>
              <a:rPr lang="en-GB" i="1" dirty="0"/>
              <a:t>entire previous layer</a:t>
            </a:r>
            <a:r>
              <a:rPr lang="en-GB" dirty="0"/>
              <a:t>.</a:t>
            </a:r>
          </a:p>
          <a:p>
            <a:endParaRPr lang="en-GB" dirty="0"/>
          </a:p>
        </p:txBody>
      </p:sp>
      <p:sp>
        <p:nvSpPr>
          <p:cNvPr id="3" name="CasellaDiTesto 2">
            <a:extLst>
              <a:ext uri="{FF2B5EF4-FFF2-40B4-BE49-F238E27FC236}">
                <a16:creationId xmlns:a16="http://schemas.microsoft.com/office/drawing/2014/main" id="{6CA6C16B-0D12-44E1-8417-D9411E335DA0}"/>
              </a:ext>
            </a:extLst>
          </p:cNvPr>
          <p:cNvSpPr txBox="1"/>
          <p:nvPr/>
        </p:nvSpPr>
        <p:spPr>
          <a:xfrm>
            <a:off x="914400" y="4295839"/>
            <a:ext cx="10439400" cy="1200329"/>
          </a:xfrm>
          <a:prstGeom prst="rect">
            <a:avLst/>
          </a:prstGeom>
          <a:noFill/>
        </p:spPr>
        <p:txBody>
          <a:bodyPr wrap="square" rtlCol="0">
            <a:spAutoFit/>
          </a:bodyPr>
          <a:lstStyle/>
          <a:p>
            <a:r>
              <a:rPr lang="en-GB"/>
              <a:t>The output produced by the convolution of the kernel on the input image is called </a:t>
            </a:r>
            <a:r>
              <a:rPr lang="en-GB" b="1"/>
              <a:t>feature map</a:t>
            </a:r>
            <a:r>
              <a:rPr lang="en-GB"/>
              <a:t>.</a:t>
            </a:r>
          </a:p>
          <a:p>
            <a:r>
              <a:rPr lang="en-GB"/>
              <a:t>CNNs, similarly to fully connected NN, are made up by an input layer, some hidden </a:t>
            </a:r>
            <a:r>
              <a:rPr lang="en-GB" i="1"/>
              <a:t>convolutional layers</a:t>
            </a:r>
            <a:r>
              <a:rPr lang="en-GB"/>
              <a:t>, and an output layer. Convolutional layers and fully connected layers can also be used together in the same network, depending on the specific needs.</a:t>
            </a:r>
            <a:endParaRPr lang="en-GB" dirty="0"/>
          </a:p>
        </p:txBody>
      </p:sp>
    </p:spTree>
    <p:extLst>
      <p:ext uri="{BB962C8B-B14F-4D97-AF65-F5344CB8AC3E}">
        <p14:creationId xmlns:p14="http://schemas.microsoft.com/office/powerpoint/2010/main" val="2093391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FEFF0F9-620A-44FB-AFC0-3D2990AD942D}"/>
              </a:ext>
            </a:extLst>
          </p:cNvPr>
          <p:cNvSpPr>
            <a:spLocks noGrp="1"/>
          </p:cNvSpPr>
          <p:nvPr>
            <p:ph type="title"/>
          </p:nvPr>
        </p:nvSpPr>
        <p:spPr>
          <a:xfrm>
            <a:off x="838200" y="365125"/>
            <a:ext cx="10515600" cy="1325563"/>
          </a:xfrm>
        </p:spPr>
        <p:txBody>
          <a:bodyPr>
            <a:normAutofit/>
          </a:bodyPr>
          <a:lstStyle/>
          <a:p>
            <a:r>
              <a:rPr lang="en-GB" sz="5400"/>
              <a:t>Principal Applications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Segnaposto contenuto 2">
            <a:extLst>
              <a:ext uri="{FF2B5EF4-FFF2-40B4-BE49-F238E27FC236}">
                <a16:creationId xmlns:a16="http://schemas.microsoft.com/office/drawing/2014/main" id="{99A87B71-2EBC-BD15-64A9-91F286752304}"/>
              </a:ext>
            </a:extLst>
          </p:cNvPr>
          <p:cNvGraphicFramePr>
            <a:graphicFrameLocks noGrp="1"/>
          </p:cNvGraphicFramePr>
          <p:nvPr>
            <p:ph idx="1"/>
            <p:extLst>
              <p:ext uri="{D42A27DB-BD31-4B8C-83A1-F6EECF244321}">
                <p14:modId xmlns:p14="http://schemas.microsoft.com/office/powerpoint/2010/main" val="388199204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3514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80DC6-A786-467B-8017-F094B1885134}"/>
              </a:ext>
            </a:extLst>
          </p:cNvPr>
          <p:cNvSpPr>
            <a:spLocks noGrp="1"/>
          </p:cNvSpPr>
          <p:nvPr>
            <p:ph type="title"/>
          </p:nvPr>
        </p:nvSpPr>
        <p:spPr/>
        <p:txBody>
          <a:bodyPr/>
          <a:lstStyle/>
          <a:p>
            <a:r>
              <a:rPr lang="en-GB" dirty="0"/>
              <a:t>Convolutional Neural Networks</a:t>
            </a:r>
          </a:p>
        </p:txBody>
      </p:sp>
      <p:sp>
        <p:nvSpPr>
          <p:cNvPr id="3" name="CasellaDiTesto 2">
            <a:extLst>
              <a:ext uri="{FF2B5EF4-FFF2-40B4-BE49-F238E27FC236}">
                <a16:creationId xmlns:a16="http://schemas.microsoft.com/office/drawing/2014/main" id="{6CA6C16B-0D12-44E1-8417-D9411E335DA0}"/>
              </a:ext>
            </a:extLst>
          </p:cNvPr>
          <p:cNvSpPr txBox="1"/>
          <p:nvPr/>
        </p:nvSpPr>
        <p:spPr>
          <a:xfrm>
            <a:off x="838200" y="1690688"/>
            <a:ext cx="10439400" cy="1200329"/>
          </a:xfrm>
          <a:prstGeom prst="rect">
            <a:avLst/>
          </a:prstGeom>
          <a:noFill/>
        </p:spPr>
        <p:txBody>
          <a:bodyPr wrap="square" rtlCol="0">
            <a:spAutoFit/>
          </a:bodyPr>
          <a:lstStyle/>
          <a:p>
            <a:r>
              <a:rPr lang="en-GB" dirty="0"/>
              <a:t>The output produced by the convolution of the kernel on the input image is called </a:t>
            </a:r>
            <a:r>
              <a:rPr lang="en-GB" b="1" dirty="0"/>
              <a:t>feature map</a:t>
            </a:r>
            <a:r>
              <a:rPr lang="en-GB" dirty="0"/>
              <a:t>.</a:t>
            </a:r>
          </a:p>
          <a:p>
            <a:r>
              <a:rPr lang="en-GB" dirty="0"/>
              <a:t>CNNs, similarly to fully connected NN, are made up by an input layer, some hidden </a:t>
            </a:r>
            <a:r>
              <a:rPr lang="en-GB" i="1" dirty="0"/>
              <a:t>convolutional layers</a:t>
            </a:r>
            <a:r>
              <a:rPr lang="en-GB" dirty="0"/>
              <a:t>, and an output layer. Convolutional layers and fully connected layers can also be used together in the same network, depending on the specific needs.</a:t>
            </a:r>
          </a:p>
        </p:txBody>
      </p:sp>
      <p:pic>
        <p:nvPicPr>
          <p:cNvPr id="5" name="Immagine 4">
            <a:extLst>
              <a:ext uri="{FF2B5EF4-FFF2-40B4-BE49-F238E27FC236}">
                <a16:creationId xmlns:a16="http://schemas.microsoft.com/office/drawing/2014/main" id="{89538378-BAAE-4004-B9EC-7297CD349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3305414"/>
            <a:ext cx="8096250" cy="3248025"/>
          </a:xfrm>
          <a:prstGeom prst="rect">
            <a:avLst/>
          </a:prstGeom>
        </p:spPr>
      </p:pic>
      <p:sp>
        <p:nvSpPr>
          <p:cNvPr id="6" name="Rettangolo 5">
            <a:extLst>
              <a:ext uri="{FF2B5EF4-FFF2-40B4-BE49-F238E27FC236}">
                <a16:creationId xmlns:a16="http://schemas.microsoft.com/office/drawing/2014/main" id="{F80F6F10-3FA1-40DF-BCCF-A61A46EEA083}"/>
              </a:ext>
            </a:extLst>
          </p:cNvPr>
          <p:cNvSpPr/>
          <p:nvPr/>
        </p:nvSpPr>
        <p:spPr>
          <a:xfrm>
            <a:off x="537491" y="3429000"/>
            <a:ext cx="300709" cy="81314"/>
          </a:xfrm>
          <a:prstGeom prst="rect">
            <a:avLst/>
          </a:prstGeom>
          <a:solidFill>
            <a:srgbClr val="ADB7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12DD9F6E-2204-4921-B0E6-ED2CB4A5CA85}"/>
              </a:ext>
            </a:extLst>
          </p:cNvPr>
          <p:cNvSpPr txBox="1"/>
          <p:nvPr/>
        </p:nvSpPr>
        <p:spPr>
          <a:xfrm>
            <a:off x="838200" y="3331157"/>
            <a:ext cx="938948" cy="276999"/>
          </a:xfrm>
          <a:prstGeom prst="rect">
            <a:avLst/>
          </a:prstGeom>
          <a:noFill/>
        </p:spPr>
        <p:txBody>
          <a:bodyPr wrap="square" rtlCol="0">
            <a:spAutoFit/>
          </a:bodyPr>
          <a:lstStyle/>
          <a:p>
            <a:r>
              <a:rPr lang="en-GB" sz="1200" dirty="0"/>
              <a:t>Input Image</a:t>
            </a:r>
          </a:p>
        </p:txBody>
      </p:sp>
      <p:sp>
        <p:nvSpPr>
          <p:cNvPr id="9" name="Rettangolo 8">
            <a:extLst>
              <a:ext uri="{FF2B5EF4-FFF2-40B4-BE49-F238E27FC236}">
                <a16:creationId xmlns:a16="http://schemas.microsoft.com/office/drawing/2014/main" id="{2F0943EE-2585-4754-8AE9-1EAD7330E49F}"/>
              </a:ext>
            </a:extLst>
          </p:cNvPr>
          <p:cNvSpPr/>
          <p:nvPr/>
        </p:nvSpPr>
        <p:spPr>
          <a:xfrm>
            <a:off x="537490" y="3881065"/>
            <a:ext cx="300709" cy="81314"/>
          </a:xfrm>
          <a:prstGeom prst="rect">
            <a:avLst/>
          </a:prstGeom>
          <a:solidFill>
            <a:srgbClr val="A9C1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sellaDiTesto 9">
            <a:extLst>
              <a:ext uri="{FF2B5EF4-FFF2-40B4-BE49-F238E27FC236}">
                <a16:creationId xmlns:a16="http://schemas.microsoft.com/office/drawing/2014/main" id="{8A7698F2-EA7F-48C7-826C-C6695AD067C1}"/>
              </a:ext>
            </a:extLst>
          </p:cNvPr>
          <p:cNvSpPr txBox="1"/>
          <p:nvPr/>
        </p:nvSpPr>
        <p:spPr>
          <a:xfrm>
            <a:off x="838200" y="3783222"/>
            <a:ext cx="1395636" cy="276999"/>
          </a:xfrm>
          <a:prstGeom prst="rect">
            <a:avLst/>
          </a:prstGeom>
          <a:noFill/>
        </p:spPr>
        <p:txBody>
          <a:bodyPr wrap="square" rtlCol="0">
            <a:spAutoFit/>
          </a:bodyPr>
          <a:lstStyle/>
          <a:p>
            <a:r>
              <a:rPr lang="en-GB" sz="1200" dirty="0"/>
              <a:t>Convolutional layer</a:t>
            </a:r>
          </a:p>
        </p:txBody>
      </p:sp>
      <p:sp>
        <p:nvSpPr>
          <p:cNvPr id="11" name="Rettangolo 10">
            <a:extLst>
              <a:ext uri="{FF2B5EF4-FFF2-40B4-BE49-F238E27FC236}">
                <a16:creationId xmlns:a16="http://schemas.microsoft.com/office/drawing/2014/main" id="{CE175016-CCDC-486E-BE9A-6C1EDD1629A0}"/>
              </a:ext>
            </a:extLst>
          </p:cNvPr>
          <p:cNvSpPr/>
          <p:nvPr/>
        </p:nvSpPr>
        <p:spPr>
          <a:xfrm>
            <a:off x="537490" y="4336119"/>
            <a:ext cx="300709" cy="81314"/>
          </a:xfrm>
          <a:prstGeom prst="rect">
            <a:avLst/>
          </a:prstGeom>
          <a:solidFill>
            <a:srgbClr val="D7CD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617ED910-B681-4349-ABC2-92C7214D63ED}"/>
              </a:ext>
            </a:extLst>
          </p:cNvPr>
          <p:cNvSpPr txBox="1"/>
          <p:nvPr/>
        </p:nvSpPr>
        <p:spPr>
          <a:xfrm>
            <a:off x="838200" y="4238276"/>
            <a:ext cx="1395636" cy="461665"/>
          </a:xfrm>
          <a:prstGeom prst="rect">
            <a:avLst/>
          </a:prstGeom>
          <a:noFill/>
        </p:spPr>
        <p:txBody>
          <a:bodyPr wrap="square" rtlCol="0">
            <a:spAutoFit/>
          </a:bodyPr>
          <a:lstStyle/>
          <a:p>
            <a:r>
              <a:rPr lang="en-GB" sz="1200" dirty="0"/>
              <a:t>Fully connected layer</a:t>
            </a:r>
          </a:p>
        </p:txBody>
      </p:sp>
      <p:sp>
        <p:nvSpPr>
          <p:cNvPr id="14" name="Rettangolo 13">
            <a:extLst>
              <a:ext uri="{FF2B5EF4-FFF2-40B4-BE49-F238E27FC236}">
                <a16:creationId xmlns:a16="http://schemas.microsoft.com/office/drawing/2014/main" id="{57212CEC-BBFC-4381-B860-05B771097ACA}"/>
              </a:ext>
            </a:extLst>
          </p:cNvPr>
          <p:cNvSpPr/>
          <p:nvPr/>
        </p:nvSpPr>
        <p:spPr>
          <a:xfrm>
            <a:off x="537489" y="4898822"/>
            <a:ext cx="300709" cy="81314"/>
          </a:xfrm>
          <a:prstGeom prst="rect">
            <a:avLst/>
          </a:prstGeom>
          <a:solidFill>
            <a:srgbClr val="E1AB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asellaDiTesto 14">
            <a:extLst>
              <a:ext uri="{FF2B5EF4-FFF2-40B4-BE49-F238E27FC236}">
                <a16:creationId xmlns:a16="http://schemas.microsoft.com/office/drawing/2014/main" id="{E33237F2-A8A1-426B-9756-5048162C04CC}"/>
              </a:ext>
            </a:extLst>
          </p:cNvPr>
          <p:cNvSpPr txBox="1"/>
          <p:nvPr/>
        </p:nvSpPr>
        <p:spPr>
          <a:xfrm>
            <a:off x="838199" y="4800979"/>
            <a:ext cx="1395636" cy="276999"/>
          </a:xfrm>
          <a:prstGeom prst="rect">
            <a:avLst/>
          </a:prstGeom>
          <a:noFill/>
        </p:spPr>
        <p:txBody>
          <a:bodyPr wrap="square" rtlCol="0">
            <a:spAutoFit/>
          </a:bodyPr>
          <a:lstStyle/>
          <a:p>
            <a:r>
              <a:rPr lang="en-GB" sz="1200" dirty="0"/>
              <a:t>Final activation</a:t>
            </a:r>
          </a:p>
        </p:txBody>
      </p:sp>
    </p:spTree>
    <p:extLst>
      <p:ext uri="{BB962C8B-B14F-4D97-AF65-F5344CB8AC3E}">
        <p14:creationId xmlns:p14="http://schemas.microsoft.com/office/powerpoint/2010/main" val="2070402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AC5D38-D94B-4E99-9FBB-485028ED48AA}"/>
              </a:ext>
            </a:extLst>
          </p:cNvPr>
          <p:cNvSpPr>
            <a:spLocks noGrp="1"/>
          </p:cNvSpPr>
          <p:nvPr>
            <p:ph type="title"/>
          </p:nvPr>
        </p:nvSpPr>
        <p:spPr>
          <a:xfrm>
            <a:off x="838200" y="365125"/>
            <a:ext cx="6378809" cy="1325563"/>
          </a:xfrm>
        </p:spPr>
        <p:txBody>
          <a:bodyPr/>
          <a:lstStyle/>
          <a:p>
            <a:r>
              <a:rPr lang="en-GB" dirty="0"/>
              <a:t>Histopathological image</a:t>
            </a:r>
            <a:br>
              <a:rPr lang="en-GB" dirty="0"/>
            </a:br>
            <a:r>
              <a:rPr lang="en-GB" dirty="0"/>
              <a:t>segmentation</a:t>
            </a:r>
          </a:p>
        </p:txBody>
      </p:sp>
      <p:pic>
        <p:nvPicPr>
          <p:cNvPr id="5" name="Elemento grafico 4">
            <a:extLst>
              <a:ext uri="{FF2B5EF4-FFF2-40B4-BE49-F238E27FC236}">
                <a16:creationId xmlns:a16="http://schemas.microsoft.com/office/drawing/2014/main" id="{614E6290-C35E-4BE8-BC77-85B8B57AACC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525" t="12260" r="23899" b="12840"/>
          <a:stretch/>
        </p:blipFill>
        <p:spPr>
          <a:xfrm>
            <a:off x="7671139" y="234467"/>
            <a:ext cx="4228846" cy="6389066"/>
          </a:xfrm>
          <a:prstGeom prst="rect">
            <a:avLst/>
          </a:prstGeom>
        </p:spPr>
      </p:pic>
      <p:sp>
        <p:nvSpPr>
          <p:cNvPr id="6" name="CasellaDiTesto 5">
            <a:extLst>
              <a:ext uri="{FF2B5EF4-FFF2-40B4-BE49-F238E27FC236}">
                <a16:creationId xmlns:a16="http://schemas.microsoft.com/office/drawing/2014/main" id="{1843A778-75A0-4BD2-B77D-BDB7470A39AE}"/>
              </a:ext>
            </a:extLst>
          </p:cNvPr>
          <p:cNvSpPr txBox="1"/>
          <p:nvPr/>
        </p:nvSpPr>
        <p:spPr>
          <a:xfrm flipH="1">
            <a:off x="838200" y="1957675"/>
            <a:ext cx="6580508" cy="3416320"/>
          </a:xfrm>
          <a:prstGeom prst="rect">
            <a:avLst/>
          </a:prstGeom>
          <a:noFill/>
        </p:spPr>
        <p:txBody>
          <a:bodyPr wrap="square" rtlCol="0">
            <a:spAutoFit/>
          </a:bodyPr>
          <a:lstStyle/>
          <a:p>
            <a:r>
              <a:rPr lang="en-US" dirty="0"/>
              <a:t>Histopathology is the diagnosis and study of diseases of the tissues and involves examining tissues and/or cells using a microscope.</a:t>
            </a:r>
          </a:p>
          <a:p>
            <a:r>
              <a:rPr lang="en-US" dirty="0"/>
              <a:t>The examination of these tissues is carried out by Histopathologists which are then responsible of making diagnoses about patient’s condition.</a:t>
            </a:r>
          </a:p>
          <a:p>
            <a:endParaRPr lang="en-US" dirty="0"/>
          </a:p>
          <a:p>
            <a:r>
              <a:rPr lang="en-US" dirty="0"/>
              <a:t>Artificial intelligence (AI) can have an important role in the analyses of histopathology slides.</a:t>
            </a:r>
          </a:p>
          <a:p>
            <a:r>
              <a:rPr lang="en-GB" dirty="0"/>
              <a:t>AI algorithms can extract valuable information from these images, helping physicians in the diagnosis process.</a:t>
            </a:r>
          </a:p>
          <a:p>
            <a:r>
              <a:rPr lang="en-GB" dirty="0"/>
              <a:t>Moreover, computers can conduct the analyses very quickly, so they have the potential of reducing diagnosis timing.</a:t>
            </a:r>
          </a:p>
        </p:txBody>
      </p:sp>
      <p:sp>
        <p:nvSpPr>
          <p:cNvPr id="7" name="CasellaDiTesto 6">
            <a:extLst>
              <a:ext uri="{FF2B5EF4-FFF2-40B4-BE49-F238E27FC236}">
                <a16:creationId xmlns:a16="http://schemas.microsoft.com/office/drawing/2014/main" id="{AC42A4F8-66FD-4AF9-8E5A-E0BE892BBBE5}"/>
              </a:ext>
            </a:extLst>
          </p:cNvPr>
          <p:cNvSpPr txBox="1"/>
          <p:nvPr/>
        </p:nvSpPr>
        <p:spPr>
          <a:xfrm>
            <a:off x="838200" y="5640982"/>
            <a:ext cx="6580508" cy="646331"/>
          </a:xfrm>
          <a:prstGeom prst="rect">
            <a:avLst/>
          </a:prstGeom>
          <a:noFill/>
        </p:spPr>
        <p:txBody>
          <a:bodyPr wrap="square" rtlCol="0">
            <a:spAutoFit/>
          </a:bodyPr>
          <a:lstStyle/>
          <a:p>
            <a:r>
              <a:rPr lang="en-GB" dirty="0"/>
              <a:t>The amount of information encoded in an image like the one on the right is enormous. To have an idea, let’s take a closer look.</a:t>
            </a:r>
          </a:p>
        </p:txBody>
      </p:sp>
    </p:spTree>
    <p:extLst>
      <p:ext uri="{BB962C8B-B14F-4D97-AF65-F5344CB8AC3E}">
        <p14:creationId xmlns:p14="http://schemas.microsoft.com/office/powerpoint/2010/main" val="105945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lemento grafico 4">
            <a:extLst>
              <a:ext uri="{FF2B5EF4-FFF2-40B4-BE49-F238E27FC236}">
                <a16:creationId xmlns:a16="http://schemas.microsoft.com/office/drawing/2014/main" id="{614E6290-C35E-4BE8-BC77-85B8B57AACC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7029" t="29368" r="35057" b="28257"/>
          <a:stretch/>
        </p:blipFill>
        <p:spPr>
          <a:xfrm>
            <a:off x="7628183" y="272051"/>
            <a:ext cx="4222196" cy="6409464"/>
          </a:xfrm>
          <a:prstGeom prst="rect">
            <a:avLst/>
          </a:prstGeom>
        </p:spPr>
      </p:pic>
      <p:sp>
        <p:nvSpPr>
          <p:cNvPr id="7" name="CasellaDiTesto 6">
            <a:extLst>
              <a:ext uri="{FF2B5EF4-FFF2-40B4-BE49-F238E27FC236}">
                <a16:creationId xmlns:a16="http://schemas.microsoft.com/office/drawing/2014/main" id="{AC42A4F8-66FD-4AF9-8E5A-E0BE892BBBE5}"/>
              </a:ext>
            </a:extLst>
          </p:cNvPr>
          <p:cNvSpPr txBox="1"/>
          <p:nvPr/>
        </p:nvSpPr>
        <p:spPr>
          <a:xfrm>
            <a:off x="292015" y="234467"/>
            <a:ext cx="6580508" cy="646331"/>
          </a:xfrm>
          <a:prstGeom prst="rect">
            <a:avLst/>
          </a:prstGeom>
          <a:noFill/>
        </p:spPr>
        <p:txBody>
          <a:bodyPr wrap="square" rtlCol="0">
            <a:spAutoFit/>
          </a:bodyPr>
          <a:lstStyle/>
          <a:p>
            <a:r>
              <a:rPr lang="en-GB" dirty="0"/>
              <a:t>The amount of information encoded in an image like the one on the right is enormous. To have an idea, let’s take a closer look.</a:t>
            </a:r>
          </a:p>
        </p:txBody>
      </p:sp>
      <p:sp>
        <p:nvSpPr>
          <p:cNvPr id="2" name="Rettangolo 1">
            <a:extLst>
              <a:ext uri="{FF2B5EF4-FFF2-40B4-BE49-F238E27FC236}">
                <a16:creationId xmlns:a16="http://schemas.microsoft.com/office/drawing/2014/main" id="{8CFC1507-31DC-4E11-8594-4AFF084B0053}"/>
              </a:ext>
            </a:extLst>
          </p:cNvPr>
          <p:cNvSpPr/>
          <p:nvPr/>
        </p:nvSpPr>
        <p:spPr>
          <a:xfrm>
            <a:off x="9340381" y="3166647"/>
            <a:ext cx="724156" cy="4970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immagine">
            <a:extLst>
              <a:ext uri="{FF2B5EF4-FFF2-40B4-BE49-F238E27FC236}">
                <a16:creationId xmlns:a16="http://schemas.microsoft.com/office/drawing/2014/main" id="{549F2AC3-61A5-49C4-BD66-4670777AF91F}"/>
              </a:ext>
            </a:extLst>
          </p:cNvPr>
          <p:cNvPicPr>
            <a:picLocks noChangeAspect="1"/>
          </p:cNvPicPr>
          <p:nvPr/>
        </p:nvPicPr>
        <p:blipFill rotWithShape="1">
          <a:blip r:embed="rId4">
            <a:extLst>
              <a:ext uri="{28A0092B-C50C-407E-A947-70E740481C1C}">
                <a14:useLocalDpi xmlns:a14="http://schemas.microsoft.com/office/drawing/2010/main" val="0"/>
              </a:ext>
            </a:extLst>
          </a:blip>
          <a:srcRect l="12565" t="23893" r="10209" b="24653"/>
          <a:stretch/>
        </p:blipFill>
        <p:spPr>
          <a:xfrm>
            <a:off x="341621" y="1895966"/>
            <a:ext cx="6530902" cy="4351411"/>
          </a:xfrm>
          <a:prstGeom prst="rect">
            <a:avLst/>
          </a:prstGeom>
        </p:spPr>
      </p:pic>
      <p:cxnSp>
        <p:nvCxnSpPr>
          <p:cNvPr id="8" name="Connettore diritto 7">
            <a:extLst>
              <a:ext uri="{FF2B5EF4-FFF2-40B4-BE49-F238E27FC236}">
                <a16:creationId xmlns:a16="http://schemas.microsoft.com/office/drawing/2014/main" id="{8C896726-B9B8-4F41-A72A-A9901BAF23E3}"/>
              </a:ext>
            </a:extLst>
          </p:cNvPr>
          <p:cNvCxnSpPr/>
          <p:nvPr/>
        </p:nvCxnSpPr>
        <p:spPr>
          <a:xfrm flipH="1" flipV="1">
            <a:off x="6872523" y="1900767"/>
            <a:ext cx="2467858" cy="126588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5ACCE76-1D27-4D79-A18E-481F2E0A317D}"/>
              </a:ext>
            </a:extLst>
          </p:cNvPr>
          <p:cNvCxnSpPr/>
          <p:nvPr/>
        </p:nvCxnSpPr>
        <p:spPr>
          <a:xfrm flipH="1">
            <a:off x="6872523" y="3663737"/>
            <a:ext cx="2467858" cy="2583640"/>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45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AC42A4F8-66FD-4AF9-8E5A-E0BE892BBBE5}"/>
              </a:ext>
            </a:extLst>
          </p:cNvPr>
          <p:cNvSpPr txBox="1"/>
          <p:nvPr/>
        </p:nvSpPr>
        <p:spPr>
          <a:xfrm>
            <a:off x="6927850" y="1343516"/>
            <a:ext cx="5041900" cy="2585323"/>
          </a:xfrm>
          <a:prstGeom prst="rect">
            <a:avLst/>
          </a:prstGeom>
          <a:noFill/>
        </p:spPr>
        <p:txBody>
          <a:bodyPr wrap="square" rtlCol="0">
            <a:spAutoFit/>
          </a:bodyPr>
          <a:lstStyle/>
          <a:p>
            <a:r>
              <a:rPr lang="en-GB" dirty="0"/>
              <a:t>From each nucleus we see in the image on the left we can extract important information, such as the area, the perimeter, the radius, the colour and so on.</a:t>
            </a:r>
          </a:p>
          <a:p>
            <a:endParaRPr lang="en-GB" dirty="0"/>
          </a:p>
          <a:p>
            <a:r>
              <a:rPr lang="en-GB" dirty="0"/>
              <a:t>These features can be used to classify different nuclei and the extracted information can be used to build powerful models that can help histopathologists in their work.</a:t>
            </a:r>
          </a:p>
        </p:txBody>
      </p:sp>
      <p:pic>
        <p:nvPicPr>
          <p:cNvPr id="4" name="!!immagine">
            <a:extLst>
              <a:ext uri="{FF2B5EF4-FFF2-40B4-BE49-F238E27FC236}">
                <a16:creationId xmlns:a16="http://schemas.microsoft.com/office/drawing/2014/main" id="{549F2AC3-61A5-49C4-BD66-4670777AF91F}"/>
              </a:ext>
            </a:extLst>
          </p:cNvPr>
          <p:cNvPicPr>
            <a:picLocks noChangeAspect="1"/>
          </p:cNvPicPr>
          <p:nvPr/>
        </p:nvPicPr>
        <p:blipFill rotWithShape="1">
          <a:blip r:embed="rId2">
            <a:extLst>
              <a:ext uri="{28A0092B-C50C-407E-A947-70E740481C1C}">
                <a14:useLocalDpi xmlns:a14="http://schemas.microsoft.com/office/drawing/2010/main" val="0"/>
              </a:ext>
            </a:extLst>
          </a:blip>
          <a:srcRect l="12565" t="23893" r="10209" b="24653"/>
          <a:stretch/>
        </p:blipFill>
        <p:spPr>
          <a:xfrm>
            <a:off x="341621" y="1343516"/>
            <a:ext cx="6530902" cy="4351411"/>
          </a:xfrm>
          <a:prstGeom prst="rect">
            <a:avLst/>
          </a:prstGeom>
        </p:spPr>
      </p:pic>
      <p:sp>
        <p:nvSpPr>
          <p:cNvPr id="3" name="CasellaDiTesto 2">
            <a:extLst>
              <a:ext uri="{FF2B5EF4-FFF2-40B4-BE49-F238E27FC236}">
                <a16:creationId xmlns:a16="http://schemas.microsoft.com/office/drawing/2014/main" id="{6F8AAAC2-058B-433F-A6F5-AAEC41C8E2D0}"/>
              </a:ext>
            </a:extLst>
          </p:cNvPr>
          <p:cNvSpPr txBox="1"/>
          <p:nvPr/>
        </p:nvSpPr>
        <p:spPr>
          <a:xfrm flipH="1">
            <a:off x="6927850" y="4178300"/>
            <a:ext cx="4922529" cy="1200329"/>
          </a:xfrm>
          <a:prstGeom prst="rect">
            <a:avLst/>
          </a:prstGeom>
          <a:noFill/>
        </p:spPr>
        <p:txBody>
          <a:bodyPr wrap="square" rtlCol="0">
            <a:spAutoFit/>
          </a:bodyPr>
          <a:lstStyle/>
          <a:p>
            <a:r>
              <a:rPr lang="en-GB" dirty="0"/>
              <a:t>In order to get this information we first have to </a:t>
            </a:r>
            <a:r>
              <a:rPr lang="en-GB" i="1" dirty="0"/>
              <a:t>teach</a:t>
            </a:r>
            <a:r>
              <a:rPr lang="en-GB" dirty="0"/>
              <a:t> a Neural Network how to recognize the nuclei in the image.</a:t>
            </a:r>
          </a:p>
          <a:p>
            <a:r>
              <a:rPr lang="en-GB" dirty="0"/>
              <a:t>Let’s see how do we do that in practice.</a:t>
            </a:r>
          </a:p>
        </p:txBody>
      </p:sp>
    </p:spTree>
    <p:extLst>
      <p:ext uri="{BB962C8B-B14F-4D97-AF65-F5344CB8AC3E}">
        <p14:creationId xmlns:p14="http://schemas.microsoft.com/office/powerpoint/2010/main" val="261963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01345B-8A6F-48B4-B20E-1F5422105518}"/>
              </a:ext>
            </a:extLst>
          </p:cNvPr>
          <p:cNvSpPr>
            <a:spLocks noGrp="1"/>
          </p:cNvSpPr>
          <p:nvPr>
            <p:ph type="title"/>
          </p:nvPr>
        </p:nvSpPr>
        <p:spPr>
          <a:xfrm>
            <a:off x="838200" y="365125"/>
            <a:ext cx="8243776" cy="1325563"/>
          </a:xfrm>
        </p:spPr>
        <p:txBody>
          <a:bodyPr/>
          <a:lstStyle/>
          <a:p>
            <a:r>
              <a:rPr lang="en-GB" dirty="0"/>
              <a:t>Histopathological image segmentation: staining</a:t>
            </a:r>
          </a:p>
        </p:txBody>
      </p:sp>
      <p:sp>
        <p:nvSpPr>
          <p:cNvPr id="3" name="CasellaDiTesto 2">
            <a:extLst>
              <a:ext uri="{FF2B5EF4-FFF2-40B4-BE49-F238E27FC236}">
                <a16:creationId xmlns:a16="http://schemas.microsoft.com/office/drawing/2014/main" id="{12464EDE-3E6A-40D9-A4C3-B7A74BC0F6A1}"/>
              </a:ext>
            </a:extLst>
          </p:cNvPr>
          <p:cNvSpPr txBox="1"/>
          <p:nvPr/>
        </p:nvSpPr>
        <p:spPr>
          <a:xfrm>
            <a:off x="838201" y="1970511"/>
            <a:ext cx="6749225" cy="2031325"/>
          </a:xfrm>
          <a:prstGeom prst="rect">
            <a:avLst/>
          </a:prstGeom>
          <a:noFill/>
        </p:spPr>
        <p:txBody>
          <a:bodyPr wrap="square" rtlCol="0">
            <a:spAutoFit/>
          </a:bodyPr>
          <a:lstStyle/>
          <a:p>
            <a:r>
              <a:rPr lang="en-GB" dirty="0"/>
              <a:t>The colour of these images depends on the specific </a:t>
            </a:r>
            <a:r>
              <a:rPr lang="en-GB" i="1" dirty="0"/>
              <a:t>staining</a:t>
            </a:r>
            <a:r>
              <a:rPr lang="en-GB" dirty="0"/>
              <a:t> that is used. Staining is a technique used to enhance contrast in samples. </a:t>
            </a:r>
          </a:p>
          <a:p>
            <a:r>
              <a:rPr lang="en-GB" dirty="0"/>
              <a:t>The stain used in the image on the right is called </a:t>
            </a:r>
            <a:r>
              <a:rPr lang="en-GB" b="1" dirty="0"/>
              <a:t>haematoxylin-eosin </a:t>
            </a:r>
            <a:r>
              <a:rPr lang="en-GB" dirty="0"/>
              <a:t>stain, often abbreviated as H&amp;E stain. It is the most used stain in medical diagnosis. </a:t>
            </a:r>
            <a:r>
              <a:rPr lang="en-US" dirty="0"/>
              <a:t>The hematoxylin stains cell nuclei a purplish blue, and eosin stains the extracellular matrix and cytoplasm pink.</a:t>
            </a:r>
          </a:p>
          <a:p>
            <a:endParaRPr lang="en-GB" dirty="0"/>
          </a:p>
        </p:txBody>
      </p:sp>
      <p:pic>
        <p:nvPicPr>
          <p:cNvPr id="11" name="!!immagine">
            <a:extLst>
              <a:ext uri="{FF2B5EF4-FFF2-40B4-BE49-F238E27FC236}">
                <a16:creationId xmlns:a16="http://schemas.microsoft.com/office/drawing/2014/main" id="{716C10DF-F58E-4237-AA97-F0EF6D30EA1F}"/>
              </a:ext>
            </a:extLst>
          </p:cNvPr>
          <p:cNvPicPr>
            <a:picLocks noChangeAspect="1"/>
          </p:cNvPicPr>
          <p:nvPr/>
        </p:nvPicPr>
        <p:blipFill rotWithShape="1">
          <a:blip r:embed="rId2">
            <a:extLst>
              <a:ext uri="{28A0092B-C50C-407E-A947-70E740481C1C}">
                <a14:useLocalDpi xmlns:a14="http://schemas.microsoft.com/office/drawing/2010/main" val="0"/>
              </a:ext>
            </a:extLst>
          </a:blip>
          <a:srcRect l="57013" t="23893" r="10209" b="55363"/>
          <a:stretch/>
        </p:blipFill>
        <p:spPr>
          <a:xfrm>
            <a:off x="7822407" y="1264935"/>
            <a:ext cx="4096707" cy="2592689"/>
          </a:xfrm>
          <a:prstGeom prst="rect">
            <a:avLst/>
          </a:prstGeom>
        </p:spPr>
      </p:pic>
    </p:spTree>
    <p:extLst>
      <p:ext uri="{BB962C8B-B14F-4D97-AF65-F5344CB8AC3E}">
        <p14:creationId xmlns:p14="http://schemas.microsoft.com/office/powerpoint/2010/main" val="1452724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01345B-8A6F-48B4-B20E-1F5422105518}"/>
              </a:ext>
            </a:extLst>
          </p:cNvPr>
          <p:cNvSpPr>
            <a:spLocks noGrp="1"/>
          </p:cNvSpPr>
          <p:nvPr>
            <p:ph type="title"/>
          </p:nvPr>
        </p:nvSpPr>
        <p:spPr>
          <a:xfrm>
            <a:off x="838200" y="365125"/>
            <a:ext cx="8243776" cy="1325563"/>
          </a:xfrm>
        </p:spPr>
        <p:txBody>
          <a:bodyPr/>
          <a:lstStyle/>
          <a:p>
            <a:r>
              <a:rPr lang="en-GB" dirty="0"/>
              <a:t>Histopathological image segmentation: staining</a:t>
            </a:r>
          </a:p>
        </p:txBody>
      </p:sp>
      <p:sp>
        <p:nvSpPr>
          <p:cNvPr id="3" name="CasellaDiTesto 2">
            <a:extLst>
              <a:ext uri="{FF2B5EF4-FFF2-40B4-BE49-F238E27FC236}">
                <a16:creationId xmlns:a16="http://schemas.microsoft.com/office/drawing/2014/main" id="{12464EDE-3E6A-40D9-A4C3-B7A74BC0F6A1}"/>
              </a:ext>
            </a:extLst>
          </p:cNvPr>
          <p:cNvSpPr txBox="1"/>
          <p:nvPr/>
        </p:nvSpPr>
        <p:spPr>
          <a:xfrm>
            <a:off x="838201" y="1970511"/>
            <a:ext cx="6749225" cy="2031325"/>
          </a:xfrm>
          <a:prstGeom prst="rect">
            <a:avLst/>
          </a:prstGeom>
          <a:noFill/>
        </p:spPr>
        <p:txBody>
          <a:bodyPr wrap="square" rtlCol="0">
            <a:spAutoFit/>
          </a:bodyPr>
          <a:lstStyle/>
          <a:p>
            <a:r>
              <a:rPr lang="en-GB" dirty="0"/>
              <a:t>The colour of these images depends on the specific </a:t>
            </a:r>
            <a:r>
              <a:rPr lang="en-GB" i="1" dirty="0"/>
              <a:t>staining</a:t>
            </a:r>
            <a:r>
              <a:rPr lang="en-GB" dirty="0"/>
              <a:t> that is used. Staining is a technique used to enhance contrast in samples. </a:t>
            </a:r>
          </a:p>
          <a:p>
            <a:r>
              <a:rPr lang="en-GB" dirty="0"/>
              <a:t>The stain used in the image on the right is called </a:t>
            </a:r>
            <a:r>
              <a:rPr lang="en-GB" b="1" dirty="0"/>
              <a:t>haematoxylin-eosin </a:t>
            </a:r>
            <a:r>
              <a:rPr lang="en-GB" dirty="0"/>
              <a:t>stain, often abbreviated as H&amp;E stain. It is the most used stain in medical diagnosis. </a:t>
            </a:r>
            <a:r>
              <a:rPr lang="en-US" dirty="0"/>
              <a:t>The hematoxylin stains cell nuclei a purplish blue, and eosin stains the extracellular matrix and cytoplasm pink.</a:t>
            </a:r>
          </a:p>
          <a:p>
            <a:endParaRPr lang="en-GB" dirty="0"/>
          </a:p>
        </p:txBody>
      </p:sp>
      <p:pic>
        <p:nvPicPr>
          <p:cNvPr id="11" name="!!immagine">
            <a:extLst>
              <a:ext uri="{FF2B5EF4-FFF2-40B4-BE49-F238E27FC236}">
                <a16:creationId xmlns:a16="http://schemas.microsoft.com/office/drawing/2014/main" id="{716C10DF-F58E-4237-AA97-F0EF6D30EA1F}"/>
              </a:ext>
            </a:extLst>
          </p:cNvPr>
          <p:cNvPicPr>
            <a:picLocks noChangeAspect="1"/>
          </p:cNvPicPr>
          <p:nvPr/>
        </p:nvPicPr>
        <p:blipFill rotWithShape="1">
          <a:blip r:embed="rId2">
            <a:extLst>
              <a:ext uri="{28A0092B-C50C-407E-A947-70E740481C1C}">
                <a14:useLocalDpi xmlns:a14="http://schemas.microsoft.com/office/drawing/2010/main" val="0"/>
              </a:ext>
            </a:extLst>
          </a:blip>
          <a:srcRect l="57013" t="23893" r="10209" b="55363"/>
          <a:stretch/>
        </p:blipFill>
        <p:spPr>
          <a:xfrm>
            <a:off x="7792711" y="452057"/>
            <a:ext cx="4096707" cy="2592689"/>
          </a:xfrm>
          <a:prstGeom prst="rect">
            <a:avLst/>
          </a:prstGeom>
        </p:spPr>
      </p:pic>
      <p:pic>
        <p:nvPicPr>
          <p:cNvPr id="7" name="Immagine 6" descr="Immagine che contiene pianta&#10;&#10;Descrizione generata automaticamente">
            <a:extLst>
              <a:ext uri="{FF2B5EF4-FFF2-40B4-BE49-F238E27FC236}">
                <a16:creationId xmlns:a16="http://schemas.microsoft.com/office/drawing/2014/main" id="{9C35D6C4-1E34-4521-86D7-414B9FB5C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300" y="3635655"/>
            <a:ext cx="4103118" cy="2925690"/>
          </a:xfrm>
          <a:prstGeom prst="rect">
            <a:avLst/>
          </a:prstGeom>
        </p:spPr>
      </p:pic>
      <p:sp>
        <p:nvSpPr>
          <p:cNvPr id="8" name="CasellaDiTesto 7">
            <a:extLst>
              <a:ext uri="{FF2B5EF4-FFF2-40B4-BE49-F238E27FC236}">
                <a16:creationId xmlns:a16="http://schemas.microsoft.com/office/drawing/2014/main" id="{ECCD080F-512B-462C-A32F-5F93F7B01B7E}"/>
              </a:ext>
            </a:extLst>
          </p:cNvPr>
          <p:cNvSpPr txBox="1"/>
          <p:nvPr/>
        </p:nvSpPr>
        <p:spPr>
          <a:xfrm>
            <a:off x="9634118" y="82725"/>
            <a:ext cx="724205" cy="369332"/>
          </a:xfrm>
          <a:prstGeom prst="rect">
            <a:avLst/>
          </a:prstGeom>
          <a:noFill/>
        </p:spPr>
        <p:txBody>
          <a:bodyPr wrap="square" rtlCol="0">
            <a:spAutoFit/>
          </a:bodyPr>
          <a:lstStyle/>
          <a:p>
            <a:r>
              <a:rPr lang="en-GB" dirty="0"/>
              <a:t>H&amp;E</a:t>
            </a:r>
          </a:p>
        </p:txBody>
      </p:sp>
      <p:sp>
        <p:nvSpPr>
          <p:cNvPr id="10" name="CasellaDiTesto 9">
            <a:extLst>
              <a:ext uri="{FF2B5EF4-FFF2-40B4-BE49-F238E27FC236}">
                <a16:creationId xmlns:a16="http://schemas.microsoft.com/office/drawing/2014/main" id="{1D35F824-8114-4B98-AA30-4249C9C0D211}"/>
              </a:ext>
            </a:extLst>
          </p:cNvPr>
          <p:cNvSpPr txBox="1"/>
          <p:nvPr/>
        </p:nvSpPr>
        <p:spPr>
          <a:xfrm>
            <a:off x="9352684" y="3222346"/>
            <a:ext cx="970350" cy="369332"/>
          </a:xfrm>
          <a:prstGeom prst="rect">
            <a:avLst/>
          </a:prstGeom>
          <a:noFill/>
        </p:spPr>
        <p:txBody>
          <a:bodyPr wrap="square" rtlCol="0">
            <a:spAutoFit/>
          </a:bodyPr>
          <a:lstStyle/>
          <a:p>
            <a:r>
              <a:rPr lang="en-GB" dirty="0"/>
              <a:t>Gomori</a:t>
            </a:r>
          </a:p>
        </p:txBody>
      </p:sp>
      <p:sp>
        <p:nvSpPr>
          <p:cNvPr id="9" name="CasellaDiTesto 8">
            <a:extLst>
              <a:ext uri="{FF2B5EF4-FFF2-40B4-BE49-F238E27FC236}">
                <a16:creationId xmlns:a16="http://schemas.microsoft.com/office/drawing/2014/main" id="{DE819181-5E6D-4352-A653-4264649BEF36}"/>
              </a:ext>
            </a:extLst>
          </p:cNvPr>
          <p:cNvSpPr txBox="1"/>
          <p:nvPr/>
        </p:nvSpPr>
        <p:spPr>
          <a:xfrm>
            <a:off x="838200" y="3817170"/>
            <a:ext cx="6749226" cy="369332"/>
          </a:xfrm>
          <a:prstGeom prst="rect">
            <a:avLst/>
          </a:prstGeom>
          <a:noFill/>
        </p:spPr>
        <p:txBody>
          <a:bodyPr wrap="square" rtlCol="0">
            <a:spAutoFit/>
          </a:bodyPr>
          <a:lstStyle/>
          <a:p>
            <a:r>
              <a:rPr lang="en-GB" dirty="0"/>
              <a:t>Many other stains exist. Here is an example of </a:t>
            </a:r>
            <a:r>
              <a:rPr lang="en-GB" b="1" dirty="0"/>
              <a:t>Gomori </a:t>
            </a:r>
            <a:r>
              <a:rPr lang="en-GB" dirty="0"/>
              <a:t>stain.</a:t>
            </a:r>
          </a:p>
        </p:txBody>
      </p:sp>
      <p:sp>
        <p:nvSpPr>
          <p:cNvPr id="12" name="CasellaDiTesto 11">
            <a:extLst>
              <a:ext uri="{FF2B5EF4-FFF2-40B4-BE49-F238E27FC236}">
                <a16:creationId xmlns:a16="http://schemas.microsoft.com/office/drawing/2014/main" id="{E570125C-0E25-4F8A-AFBD-FE8011A9E2DA}"/>
              </a:ext>
            </a:extLst>
          </p:cNvPr>
          <p:cNvSpPr txBox="1"/>
          <p:nvPr/>
        </p:nvSpPr>
        <p:spPr>
          <a:xfrm>
            <a:off x="838200" y="4460523"/>
            <a:ext cx="6749226" cy="1200329"/>
          </a:xfrm>
          <a:prstGeom prst="rect">
            <a:avLst/>
          </a:prstGeom>
          <a:noFill/>
        </p:spPr>
        <p:txBody>
          <a:bodyPr wrap="square" rtlCol="0">
            <a:spAutoFit/>
          </a:bodyPr>
          <a:lstStyle/>
          <a:p>
            <a:r>
              <a:rPr lang="en-GB" dirty="0"/>
              <a:t>Neural Networks trained on one specific stain will probably fail in predicting images with different stains.</a:t>
            </a:r>
          </a:p>
          <a:p>
            <a:r>
              <a:rPr lang="en-GB" dirty="0"/>
              <a:t>This is an important thing to keep in mind about Neural Networks: they are extremely task-specific. </a:t>
            </a:r>
          </a:p>
        </p:txBody>
      </p:sp>
    </p:spTree>
    <p:extLst>
      <p:ext uri="{BB962C8B-B14F-4D97-AF65-F5344CB8AC3E}">
        <p14:creationId xmlns:p14="http://schemas.microsoft.com/office/powerpoint/2010/main" val="4268807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01345B-8A6F-48B4-B20E-1F5422105518}"/>
              </a:ext>
            </a:extLst>
          </p:cNvPr>
          <p:cNvSpPr>
            <a:spLocks noGrp="1"/>
          </p:cNvSpPr>
          <p:nvPr>
            <p:ph type="title"/>
          </p:nvPr>
        </p:nvSpPr>
        <p:spPr>
          <a:xfrm>
            <a:off x="838200" y="365125"/>
            <a:ext cx="8243776" cy="1325563"/>
          </a:xfrm>
        </p:spPr>
        <p:txBody>
          <a:bodyPr/>
          <a:lstStyle/>
          <a:p>
            <a:r>
              <a:rPr lang="en-GB" dirty="0"/>
              <a:t>Histopathological image segmentation</a:t>
            </a:r>
          </a:p>
        </p:txBody>
      </p:sp>
      <p:sp>
        <p:nvSpPr>
          <p:cNvPr id="4" name="CasellaDiTesto 3">
            <a:extLst>
              <a:ext uri="{FF2B5EF4-FFF2-40B4-BE49-F238E27FC236}">
                <a16:creationId xmlns:a16="http://schemas.microsoft.com/office/drawing/2014/main" id="{202AE80F-7F4B-4D79-9C50-8A3728C65D9F}"/>
              </a:ext>
            </a:extLst>
          </p:cNvPr>
          <p:cNvSpPr txBox="1"/>
          <p:nvPr/>
        </p:nvSpPr>
        <p:spPr>
          <a:xfrm>
            <a:off x="838200" y="1979123"/>
            <a:ext cx="7176608" cy="2031325"/>
          </a:xfrm>
          <a:prstGeom prst="rect">
            <a:avLst/>
          </a:prstGeom>
          <a:noFill/>
        </p:spPr>
        <p:txBody>
          <a:bodyPr wrap="square" rtlCol="0">
            <a:spAutoFit/>
          </a:bodyPr>
          <a:lstStyle/>
          <a:p>
            <a:r>
              <a:rPr lang="en-GB" dirty="0"/>
              <a:t>As we mentioned earlier, to teach something to a Neural Network we need a lot of examples. In this case, we need many histopathological images and their associated </a:t>
            </a:r>
            <a:r>
              <a:rPr lang="en-GB" i="1" dirty="0"/>
              <a:t>annotations</a:t>
            </a:r>
            <a:r>
              <a:rPr lang="en-GB" dirty="0"/>
              <a:t>, i.e., the manual segmentations of the nuclei.</a:t>
            </a:r>
          </a:p>
          <a:p>
            <a:endParaRPr lang="en-GB" dirty="0"/>
          </a:p>
          <a:p>
            <a:r>
              <a:rPr lang="en-GB" dirty="0"/>
              <a:t>To give an idea about </a:t>
            </a:r>
            <a:r>
              <a:rPr lang="en-GB" i="1" dirty="0"/>
              <a:t>how many</a:t>
            </a:r>
            <a:r>
              <a:rPr lang="en-GB" dirty="0"/>
              <a:t> images we typically need, the dataset from which I got the images on the right contains roughly 7500 images with the associated annotations.</a:t>
            </a:r>
          </a:p>
        </p:txBody>
      </p:sp>
      <p:pic>
        <p:nvPicPr>
          <p:cNvPr id="5" name="immagine" descr="Immagine che contiene fungo, vicino&#10;&#10;Descrizione generata automaticamente">
            <a:extLst>
              <a:ext uri="{FF2B5EF4-FFF2-40B4-BE49-F238E27FC236}">
                <a16:creationId xmlns:a16="http://schemas.microsoft.com/office/drawing/2014/main" id="{3093C430-79A4-4E0B-AF93-5B4C43DB9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1976" y="1027906"/>
            <a:ext cx="2438400" cy="2438400"/>
          </a:xfrm>
          <a:prstGeom prst="rect">
            <a:avLst/>
          </a:prstGeom>
        </p:spPr>
      </p:pic>
      <p:pic>
        <p:nvPicPr>
          <p:cNvPr id="7" name="Immagine 6">
            <a:extLst>
              <a:ext uri="{FF2B5EF4-FFF2-40B4-BE49-F238E27FC236}">
                <a16:creationId xmlns:a16="http://schemas.microsoft.com/office/drawing/2014/main" id="{ADEE3E6D-F842-4C1C-BCE5-4D9C0284F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1976" y="4243983"/>
            <a:ext cx="2438400" cy="2438400"/>
          </a:xfrm>
          <a:prstGeom prst="rect">
            <a:avLst/>
          </a:prstGeom>
        </p:spPr>
      </p:pic>
      <p:sp>
        <p:nvSpPr>
          <p:cNvPr id="8" name="CasellaDiTesto 7">
            <a:extLst>
              <a:ext uri="{FF2B5EF4-FFF2-40B4-BE49-F238E27FC236}">
                <a16:creationId xmlns:a16="http://schemas.microsoft.com/office/drawing/2014/main" id="{B2BE3443-2414-4E03-B50E-E3AA9B4E1C71}"/>
              </a:ext>
            </a:extLst>
          </p:cNvPr>
          <p:cNvSpPr txBox="1"/>
          <p:nvPr/>
        </p:nvSpPr>
        <p:spPr>
          <a:xfrm flipH="1">
            <a:off x="9861353" y="658574"/>
            <a:ext cx="879645" cy="369332"/>
          </a:xfrm>
          <a:prstGeom prst="rect">
            <a:avLst/>
          </a:prstGeom>
          <a:noFill/>
        </p:spPr>
        <p:txBody>
          <a:bodyPr wrap="square" rtlCol="0">
            <a:spAutoFit/>
          </a:bodyPr>
          <a:lstStyle/>
          <a:p>
            <a:r>
              <a:rPr lang="en-GB" dirty="0"/>
              <a:t>Image</a:t>
            </a:r>
          </a:p>
        </p:txBody>
      </p:sp>
      <p:sp>
        <p:nvSpPr>
          <p:cNvPr id="9" name="CasellaDiTesto 8">
            <a:extLst>
              <a:ext uri="{FF2B5EF4-FFF2-40B4-BE49-F238E27FC236}">
                <a16:creationId xmlns:a16="http://schemas.microsoft.com/office/drawing/2014/main" id="{FA87E56F-CE9A-42EF-A987-2196FCD65439}"/>
              </a:ext>
            </a:extLst>
          </p:cNvPr>
          <p:cNvSpPr txBox="1"/>
          <p:nvPr/>
        </p:nvSpPr>
        <p:spPr>
          <a:xfrm flipH="1">
            <a:off x="9671808" y="3874651"/>
            <a:ext cx="1258734" cy="369332"/>
          </a:xfrm>
          <a:prstGeom prst="rect">
            <a:avLst/>
          </a:prstGeom>
          <a:noFill/>
        </p:spPr>
        <p:txBody>
          <a:bodyPr wrap="square" rtlCol="0">
            <a:spAutoFit/>
          </a:bodyPr>
          <a:lstStyle/>
          <a:p>
            <a:r>
              <a:rPr lang="en-GB" dirty="0"/>
              <a:t>Annotation</a:t>
            </a:r>
          </a:p>
        </p:txBody>
      </p:sp>
      <p:sp>
        <p:nvSpPr>
          <p:cNvPr id="10" name="CasellaDiTesto 9">
            <a:extLst>
              <a:ext uri="{FF2B5EF4-FFF2-40B4-BE49-F238E27FC236}">
                <a16:creationId xmlns:a16="http://schemas.microsoft.com/office/drawing/2014/main" id="{8686B00D-6A20-4FD8-97F0-8352F5A9571B}"/>
              </a:ext>
            </a:extLst>
          </p:cNvPr>
          <p:cNvSpPr txBox="1"/>
          <p:nvPr/>
        </p:nvSpPr>
        <p:spPr>
          <a:xfrm>
            <a:off x="838200" y="4243983"/>
            <a:ext cx="7176608" cy="923330"/>
          </a:xfrm>
          <a:prstGeom prst="rect">
            <a:avLst/>
          </a:prstGeom>
          <a:noFill/>
        </p:spPr>
        <p:txBody>
          <a:bodyPr wrap="square" rtlCol="0">
            <a:spAutoFit/>
          </a:bodyPr>
          <a:lstStyle/>
          <a:p>
            <a:r>
              <a:rPr lang="en-GB" dirty="0"/>
              <a:t>In practice, for the learning process, we give the images to the network as input, and ask it to predict the annotations. It has to predict 0 if the pixel is a background pixel, and 1 if it is a nucleus pixel.</a:t>
            </a:r>
          </a:p>
        </p:txBody>
      </p:sp>
    </p:spTree>
    <p:extLst>
      <p:ext uri="{BB962C8B-B14F-4D97-AF65-F5344CB8AC3E}">
        <p14:creationId xmlns:p14="http://schemas.microsoft.com/office/powerpoint/2010/main" val="2579717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EB40C8-ED09-4FDB-82C7-33B5C3FF8196}"/>
              </a:ext>
            </a:extLst>
          </p:cNvPr>
          <p:cNvSpPr>
            <a:spLocks noGrp="1"/>
          </p:cNvSpPr>
          <p:nvPr>
            <p:ph type="title"/>
          </p:nvPr>
        </p:nvSpPr>
        <p:spPr>
          <a:xfrm>
            <a:off x="838200" y="358988"/>
            <a:ext cx="10515600" cy="1325563"/>
          </a:xfrm>
        </p:spPr>
        <p:txBody>
          <a:bodyPr/>
          <a:lstStyle/>
          <a:p>
            <a:r>
              <a:rPr lang="en-GB" dirty="0"/>
              <a:t>Histopathological image segmentation</a:t>
            </a:r>
          </a:p>
        </p:txBody>
      </p:sp>
      <p:sp>
        <p:nvSpPr>
          <p:cNvPr id="3" name="Segnaposto contenuto 2">
            <a:extLst>
              <a:ext uri="{FF2B5EF4-FFF2-40B4-BE49-F238E27FC236}">
                <a16:creationId xmlns:a16="http://schemas.microsoft.com/office/drawing/2014/main" id="{8B35317D-F4FB-4781-9444-E89B969C8E0A}"/>
              </a:ext>
            </a:extLst>
          </p:cNvPr>
          <p:cNvSpPr>
            <a:spLocks noGrp="1"/>
          </p:cNvSpPr>
          <p:nvPr>
            <p:ph idx="1"/>
          </p:nvPr>
        </p:nvSpPr>
        <p:spPr>
          <a:xfrm>
            <a:off x="838200" y="1482033"/>
            <a:ext cx="10515600" cy="647551"/>
          </a:xfrm>
        </p:spPr>
        <p:txBody>
          <a:bodyPr>
            <a:normAutofit/>
          </a:bodyPr>
          <a:lstStyle/>
          <a:p>
            <a:pPr marL="0" indent="0">
              <a:buNone/>
            </a:pPr>
            <a:r>
              <a:rPr lang="en-GB" sz="1800" dirty="0"/>
              <a:t>Once the network is </a:t>
            </a:r>
            <a:r>
              <a:rPr lang="en-GB" sz="1800" i="1" dirty="0"/>
              <a:t>trained</a:t>
            </a:r>
            <a:r>
              <a:rPr lang="en-GB" sz="1800" dirty="0"/>
              <a:t> we can use it to make predictions on new images. Let’s see the prediction of the network for the image we saw earlier:</a:t>
            </a:r>
          </a:p>
        </p:txBody>
      </p:sp>
    </p:spTree>
    <p:extLst>
      <p:ext uri="{BB962C8B-B14F-4D97-AF65-F5344CB8AC3E}">
        <p14:creationId xmlns:p14="http://schemas.microsoft.com/office/powerpoint/2010/main" val="4271516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B35317D-F4FB-4781-9444-E89B969C8E0A}"/>
              </a:ext>
            </a:extLst>
          </p:cNvPr>
          <p:cNvSpPr>
            <a:spLocks noGrp="1"/>
          </p:cNvSpPr>
          <p:nvPr>
            <p:ph idx="1"/>
          </p:nvPr>
        </p:nvSpPr>
        <p:spPr>
          <a:xfrm>
            <a:off x="838200" y="316019"/>
            <a:ext cx="10515600" cy="647551"/>
          </a:xfrm>
        </p:spPr>
        <p:txBody>
          <a:bodyPr>
            <a:normAutofit/>
          </a:bodyPr>
          <a:lstStyle/>
          <a:p>
            <a:pPr marL="0" indent="0">
              <a:buNone/>
            </a:pPr>
            <a:r>
              <a:rPr lang="en-GB" sz="1800" dirty="0"/>
              <a:t>Once the network is </a:t>
            </a:r>
            <a:r>
              <a:rPr lang="en-GB" sz="1800" i="1" dirty="0"/>
              <a:t>trained</a:t>
            </a:r>
            <a:r>
              <a:rPr lang="en-GB" sz="1800" dirty="0"/>
              <a:t> we can use it to make predictions on new images. Let’s see the prediction of the network for the image we saw earlier:</a:t>
            </a:r>
          </a:p>
        </p:txBody>
      </p:sp>
      <p:pic>
        <p:nvPicPr>
          <p:cNvPr id="6" name="!!immagine">
            <a:extLst>
              <a:ext uri="{FF2B5EF4-FFF2-40B4-BE49-F238E27FC236}">
                <a16:creationId xmlns:a16="http://schemas.microsoft.com/office/drawing/2014/main" id="{27B6D54B-F560-47B4-8AFF-B1025563E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046" y="1110538"/>
            <a:ext cx="8891907" cy="5672155"/>
          </a:xfrm>
          <a:prstGeom prst="rect">
            <a:avLst/>
          </a:prstGeom>
        </p:spPr>
      </p:pic>
    </p:spTree>
    <p:extLst>
      <p:ext uri="{BB962C8B-B14F-4D97-AF65-F5344CB8AC3E}">
        <p14:creationId xmlns:p14="http://schemas.microsoft.com/office/powerpoint/2010/main" val="3583825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B35317D-F4FB-4781-9444-E89B969C8E0A}"/>
              </a:ext>
            </a:extLst>
          </p:cNvPr>
          <p:cNvSpPr>
            <a:spLocks noGrp="1"/>
          </p:cNvSpPr>
          <p:nvPr>
            <p:ph idx="1"/>
          </p:nvPr>
        </p:nvSpPr>
        <p:spPr>
          <a:xfrm>
            <a:off x="342885" y="1334757"/>
            <a:ext cx="4229091" cy="4163928"/>
          </a:xfrm>
        </p:spPr>
        <p:txBody>
          <a:bodyPr>
            <a:normAutofit/>
          </a:bodyPr>
          <a:lstStyle/>
          <a:p>
            <a:pPr marL="0" indent="0">
              <a:buNone/>
            </a:pPr>
            <a:r>
              <a:rPr lang="en-GB" sz="1800" dirty="0"/>
              <a:t>The network did an impressive job!</a:t>
            </a:r>
          </a:p>
          <a:p>
            <a:pPr marL="0" indent="0">
              <a:buNone/>
            </a:pPr>
            <a:r>
              <a:rPr lang="en-GB" sz="1800" dirty="0"/>
              <a:t>The other impressive thing is that the segmentation of all those nuclei takes roughly 6/7 seconds on a standard PC.</a:t>
            </a:r>
          </a:p>
          <a:p>
            <a:pPr marL="0" indent="0">
              <a:buNone/>
            </a:pPr>
            <a:endParaRPr lang="en-GB" sz="1800" dirty="0"/>
          </a:p>
          <a:p>
            <a:pPr marL="0" indent="0">
              <a:buNone/>
            </a:pPr>
            <a:r>
              <a:rPr lang="en-GB" sz="1800" dirty="0"/>
              <a:t>In conclusion, AI can be a powerful instrument to improve medical sciences, and to make it work best, the collaboration between medical experts and computer scientists is fundamental.</a:t>
            </a:r>
          </a:p>
          <a:p>
            <a:pPr marL="0" indent="0">
              <a:buNone/>
            </a:pPr>
            <a:r>
              <a:rPr lang="en-GB" sz="1800" dirty="0"/>
              <a:t>In this way, it will be possible to build the medicine of the future.</a:t>
            </a:r>
          </a:p>
          <a:p>
            <a:pPr marL="0" indent="0">
              <a:buNone/>
            </a:pPr>
            <a:endParaRPr lang="en-GB" sz="1800" dirty="0"/>
          </a:p>
        </p:txBody>
      </p:sp>
      <p:pic>
        <p:nvPicPr>
          <p:cNvPr id="6" name="!!immagine">
            <a:extLst>
              <a:ext uri="{FF2B5EF4-FFF2-40B4-BE49-F238E27FC236}">
                <a16:creationId xmlns:a16="http://schemas.microsoft.com/office/drawing/2014/main" id="{27B6D54B-F560-47B4-8AFF-B1025563E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291" y="1334757"/>
            <a:ext cx="6861604" cy="4377023"/>
          </a:xfrm>
          <a:prstGeom prst="rect">
            <a:avLst/>
          </a:prstGeom>
        </p:spPr>
      </p:pic>
      <p:sp>
        <p:nvSpPr>
          <p:cNvPr id="4" name="Titolo 1">
            <a:extLst>
              <a:ext uri="{FF2B5EF4-FFF2-40B4-BE49-F238E27FC236}">
                <a16:creationId xmlns:a16="http://schemas.microsoft.com/office/drawing/2014/main" id="{E78065DF-F370-4DDF-AED5-9BDBE50A41DC}"/>
              </a:ext>
            </a:extLst>
          </p:cNvPr>
          <p:cNvSpPr>
            <a:spLocks noGrp="1"/>
          </p:cNvSpPr>
          <p:nvPr>
            <p:ph type="title"/>
          </p:nvPr>
        </p:nvSpPr>
        <p:spPr>
          <a:xfrm>
            <a:off x="838200" y="115741"/>
            <a:ext cx="10515600" cy="1325563"/>
          </a:xfrm>
        </p:spPr>
        <p:txBody>
          <a:bodyPr/>
          <a:lstStyle/>
          <a:p>
            <a:r>
              <a:rPr lang="en-GB" dirty="0"/>
              <a:t>Histopathological image segmentation</a:t>
            </a:r>
          </a:p>
        </p:txBody>
      </p:sp>
    </p:spTree>
    <p:extLst>
      <p:ext uri="{BB962C8B-B14F-4D97-AF65-F5344CB8AC3E}">
        <p14:creationId xmlns:p14="http://schemas.microsoft.com/office/powerpoint/2010/main" val="896654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4DF256-0D64-47E7-AA0B-545052D7C285}"/>
              </a:ext>
            </a:extLst>
          </p:cNvPr>
          <p:cNvSpPr>
            <a:spLocks noGrp="1"/>
          </p:cNvSpPr>
          <p:nvPr>
            <p:ph type="title"/>
          </p:nvPr>
        </p:nvSpPr>
        <p:spPr>
          <a:xfrm>
            <a:off x="838200" y="365125"/>
            <a:ext cx="10515600" cy="1325563"/>
          </a:xfrm>
        </p:spPr>
        <p:txBody>
          <a:bodyPr>
            <a:normAutofit/>
          </a:bodyPr>
          <a:lstStyle/>
          <a:p>
            <a:r>
              <a:rPr lang="en-GB" sz="5400"/>
              <a:t>Classic segmentation techniques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Segnaposto contenuto 2">
            <a:extLst>
              <a:ext uri="{FF2B5EF4-FFF2-40B4-BE49-F238E27FC236}">
                <a16:creationId xmlns:a16="http://schemas.microsoft.com/office/drawing/2014/main" id="{259FE705-F9B7-447D-96E5-ADC10B4DE9B6}"/>
              </a:ext>
            </a:extLst>
          </p:cNvPr>
          <p:cNvGraphicFramePr>
            <a:graphicFrameLocks noGrp="1"/>
          </p:cNvGraphicFramePr>
          <p:nvPr>
            <p:ph idx="1"/>
            <p:extLst>
              <p:ext uri="{D42A27DB-BD31-4B8C-83A1-F6EECF244321}">
                <p14:modId xmlns:p14="http://schemas.microsoft.com/office/powerpoint/2010/main" val="113946524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822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F418CE0C-6069-48F3-9F6D-5B0781D788C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1417"/>
          <a:stretch/>
        </p:blipFill>
        <p:spPr>
          <a:xfrm>
            <a:off x="20" y="1"/>
            <a:ext cx="12191980" cy="6857999"/>
          </a:xfrm>
          <a:prstGeom prst="rect">
            <a:avLst/>
          </a:prstGeom>
        </p:spPr>
      </p:pic>
      <p:sp>
        <p:nvSpPr>
          <p:cNvPr id="2" name="Titolo 1">
            <a:extLst>
              <a:ext uri="{FF2B5EF4-FFF2-40B4-BE49-F238E27FC236}">
                <a16:creationId xmlns:a16="http://schemas.microsoft.com/office/drawing/2014/main" id="{328F6E9A-A8AE-44E1-8D8C-CA2923DCB88A}"/>
              </a:ext>
            </a:extLst>
          </p:cNvPr>
          <p:cNvSpPr>
            <a:spLocks noGrp="1"/>
          </p:cNvSpPr>
          <p:nvPr>
            <p:ph type="ctrTitle"/>
          </p:nvPr>
        </p:nvSpPr>
        <p:spPr>
          <a:xfrm>
            <a:off x="195358" y="1085541"/>
            <a:ext cx="11801283" cy="2900518"/>
          </a:xfrm>
        </p:spPr>
        <p:txBody>
          <a:bodyPr>
            <a:normAutofit/>
          </a:bodyPr>
          <a:lstStyle/>
          <a:p>
            <a:pPr algn="l"/>
            <a:r>
              <a:rPr lang="en-GB" sz="8000" dirty="0">
                <a:solidFill>
                  <a:srgbClr val="FFFFFF"/>
                </a:solidFill>
              </a:rPr>
              <a:t>Thank You for the attention!</a:t>
            </a:r>
          </a:p>
        </p:txBody>
      </p:sp>
    </p:spTree>
    <p:extLst>
      <p:ext uri="{BB962C8B-B14F-4D97-AF65-F5344CB8AC3E}">
        <p14:creationId xmlns:p14="http://schemas.microsoft.com/office/powerpoint/2010/main" val="348139962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F9559F-E2B8-43C0-95B9-1780B399482F}"/>
              </a:ext>
            </a:extLst>
          </p:cNvPr>
          <p:cNvSpPr>
            <a:spLocks noGrp="1"/>
          </p:cNvSpPr>
          <p:nvPr>
            <p:ph type="title"/>
          </p:nvPr>
        </p:nvSpPr>
        <p:spPr/>
        <p:txBody>
          <a:bodyPr/>
          <a:lstStyle/>
          <a:p>
            <a:r>
              <a:rPr lang="en-GB" dirty="0"/>
              <a:t>Thresholding</a:t>
            </a:r>
          </a:p>
        </p:txBody>
      </p:sp>
      <p:sp>
        <p:nvSpPr>
          <p:cNvPr id="3" name="Segnaposto contenuto 2">
            <a:extLst>
              <a:ext uri="{FF2B5EF4-FFF2-40B4-BE49-F238E27FC236}">
                <a16:creationId xmlns:a16="http://schemas.microsoft.com/office/drawing/2014/main" id="{F71C0862-8CFB-44F4-AE8F-208D40D4BEAB}"/>
              </a:ext>
            </a:extLst>
          </p:cNvPr>
          <p:cNvSpPr>
            <a:spLocks noGrp="1"/>
          </p:cNvSpPr>
          <p:nvPr>
            <p:ph idx="1"/>
          </p:nvPr>
        </p:nvSpPr>
        <p:spPr>
          <a:xfrm>
            <a:off x="838200" y="1825625"/>
            <a:ext cx="5135088" cy="4351338"/>
          </a:xfrm>
        </p:spPr>
        <p:txBody>
          <a:bodyPr>
            <a:normAutofit/>
          </a:bodyPr>
          <a:lstStyle/>
          <a:p>
            <a:pPr marL="0" indent="0">
              <a:buNone/>
            </a:pPr>
            <a:r>
              <a:rPr lang="en-GB" sz="1800" dirty="0"/>
              <a:t>Thresholding is probably the simplest image segmentation method.</a:t>
            </a:r>
          </a:p>
          <a:p>
            <a:pPr marL="0" indent="0">
              <a:buNone/>
            </a:pPr>
            <a:endParaRPr lang="en-GB" sz="1800" dirty="0"/>
          </a:p>
          <a:p>
            <a:pPr marL="0" indent="0">
              <a:buNone/>
            </a:pPr>
            <a:r>
              <a:rPr lang="en-GB" sz="1800" dirty="0"/>
              <a:t>In its easiest application, for every pixel in the image, the same threshold value is applied. If the pixel value is smaller than the threshold, it is set to zero, otherwise it is set to the maximum value. This is known as </a:t>
            </a:r>
            <a:r>
              <a:rPr lang="en-GB" sz="1800" b="1" dirty="0"/>
              <a:t>global thresholding</a:t>
            </a:r>
            <a:r>
              <a:rPr lang="en-GB" sz="1800" dirty="0"/>
              <a:t>.</a:t>
            </a:r>
          </a:p>
          <a:p>
            <a:pPr marL="0" indent="0">
              <a:buNone/>
            </a:pPr>
            <a:r>
              <a:rPr lang="en-GB" sz="1800" dirty="0"/>
              <a:t>In this way, thresholding can be used to create binary images, where pixel values are either zero or one.</a:t>
            </a:r>
          </a:p>
        </p:txBody>
      </p:sp>
      <p:pic>
        <p:nvPicPr>
          <p:cNvPr id="5" name="Immagine 4" descr="Immagine che contiene testo&#10;&#10;Descrizione generata automaticamente">
            <a:extLst>
              <a:ext uri="{FF2B5EF4-FFF2-40B4-BE49-F238E27FC236}">
                <a16:creationId xmlns:a16="http://schemas.microsoft.com/office/drawing/2014/main" id="{363E01E5-D023-4AA6-8418-20DB094DA0FC}"/>
              </a:ext>
            </a:extLst>
          </p:cNvPr>
          <p:cNvPicPr>
            <a:picLocks noChangeAspect="1"/>
          </p:cNvPicPr>
          <p:nvPr/>
        </p:nvPicPr>
        <p:blipFill rotWithShape="1">
          <a:blip r:embed="rId2">
            <a:extLst>
              <a:ext uri="{28A0092B-C50C-407E-A947-70E740481C1C}">
                <a14:useLocalDpi xmlns:a14="http://schemas.microsoft.com/office/drawing/2010/main" val="0"/>
              </a:ext>
            </a:extLst>
          </a:blip>
          <a:srcRect l="26904" t="10403" r="24182" b="11061"/>
          <a:stretch/>
        </p:blipFill>
        <p:spPr>
          <a:xfrm>
            <a:off x="7150099" y="0"/>
            <a:ext cx="4270376" cy="6856449"/>
          </a:xfrm>
          <a:prstGeom prst="rect">
            <a:avLst/>
          </a:prstGeom>
        </p:spPr>
      </p:pic>
    </p:spTree>
    <p:extLst>
      <p:ext uri="{BB962C8B-B14F-4D97-AF65-F5344CB8AC3E}">
        <p14:creationId xmlns:p14="http://schemas.microsoft.com/office/powerpoint/2010/main" val="3216570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B6D42E-FB31-431C-B0F9-18068F8502D4}"/>
              </a:ext>
            </a:extLst>
          </p:cNvPr>
          <p:cNvSpPr>
            <a:spLocks noGrp="1"/>
          </p:cNvSpPr>
          <p:nvPr>
            <p:ph type="title"/>
          </p:nvPr>
        </p:nvSpPr>
        <p:spPr/>
        <p:txBody>
          <a:bodyPr/>
          <a:lstStyle/>
          <a:p>
            <a:r>
              <a:rPr lang="en-GB" dirty="0"/>
              <a:t>Thresholding</a:t>
            </a:r>
          </a:p>
        </p:txBody>
      </p:sp>
      <p:sp>
        <p:nvSpPr>
          <p:cNvPr id="3" name="Segnaposto contenuto 2">
            <a:extLst>
              <a:ext uri="{FF2B5EF4-FFF2-40B4-BE49-F238E27FC236}">
                <a16:creationId xmlns:a16="http://schemas.microsoft.com/office/drawing/2014/main" id="{C2A475A2-590D-488B-83CB-0158E863E1B2}"/>
              </a:ext>
            </a:extLst>
          </p:cNvPr>
          <p:cNvSpPr>
            <a:spLocks noGrp="1"/>
          </p:cNvSpPr>
          <p:nvPr>
            <p:ph idx="1"/>
          </p:nvPr>
        </p:nvSpPr>
        <p:spPr>
          <a:xfrm>
            <a:off x="838200" y="1825625"/>
            <a:ext cx="4927270" cy="4351338"/>
          </a:xfrm>
        </p:spPr>
        <p:txBody>
          <a:bodyPr>
            <a:normAutofit/>
          </a:bodyPr>
          <a:lstStyle/>
          <a:p>
            <a:pPr marL="0" indent="0">
              <a:buNone/>
            </a:pPr>
            <a:r>
              <a:rPr lang="en-GB" sz="1800" dirty="0"/>
              <a:t>There are also more sophisticated thresholding methods.</a:t>
            </a:r>
          </a:p>
          <a:p>
            <a:pPr marL="0" indent="0">
              <a:buNone/>
            </a:pPr>
            <a:endParaRPr lang="en-GB" sz="1800" dirty="0"/>
          </a:p>
          <a:p>
            <a:pPr marL="0" indent="0">
              <a:buNone/>
            </a:pPr>
            <a:r>
              <a:rPr lang="en-GB" sz="1800" b="1" dirty="0"/>
              <a:t>Otsu thresholding </a:t>
            </a:r>
            <a:r>
              <a:rPr lang="en-GB" sz="1800" dirty="0"/>
              <a:t>is a method that automatically finds the optimal threshold value for the image.</a:t>
            </a:r>
            <a:endParaRPr lang="en-GB" sz="1800" b="1" dirty="0"/>
          </a:p>
          <a:p>
            <a:pPr marL="0" indent="0">
              <a:buNone/>
            </a:pPr>
            <a:endParaRPr lang="en-GB" sz="1800" dirty="0"/>
          </a:p>
          <a:p>
            <a:pPr marL="0" indent="0">
              <a:buNone/>
            </a:pPr>
            <a:r>
              <a:rPr lang="en-GB" sz="1800" b="1" dirty="0"/>
              <a:t>Adaptive thresholding</a:t>
            </a:r>
            <a:r>
              <a:rPr lang="en-GB" sz="1800" dirty="0"/>
              <a:t> applies different threshold values to different regions of the image. This can help in particular when the image lighting is not homogeneous.</a:t>
            </a:r>
          </a:p>
          <a:p>
            <a:pPr marL="0" indent="0">
              <a:buNone/>
            </a:pPr>
            <a:endParaRPr lang="en-GB" sz="1800" dirty="0"/>
          </a:p>
        </p:txBody>
      </p:sp>
      <p:pic>
        <p:nvPicPr>
          <p:cNvPr id="8" name="Immagine 7">
            <a:extLst>
              <a:ext uri="{FF2B5EF4-FFF2-40B4-BE49-F238E27FC236}">
                <a16:creationId xmlns:a16="http://schemas.microsoft.com/office/drawing/2014/main" id="{E470D3D3-20FB-4B21-A2A3-287D8E641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680" y="1017494"/>
            <a:ext cx="6115553" cy="4958866"/>
          </a:xfrm>
          <a:prstGeom prst="rect">
            <a:avLst/>
          </a:prstGeom>
        </p:spPr>
      </p:pic>
    </p:spTree>
    <p:extLst>
      <p:ext uri="{BB962C8B-B14F-4D97-AF65-F5344CB8AC3E}">
        <p14:creationId xmlns:p14="http://schemas.microsoft.com/office/powerpoint/2010/main" val="260771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B6D42E-FB31-431C-B0F9-18068F8502D4}"/>
              </a:ext>
            </a:extLst>
          </p:cNvPr>
          <p:cNvSpPr>
            <a:spLocks noGrp="1"/>
          </p:cNvSpPr>
          <p:nvPr>
            <p:ph type="title"/>
          </p:nvPr>
        </p:nvSpPr>
        <p:spPr/>
        <p:txBody>
          <a:bodyPr/>
          <a:lstStyle/>
          <a:p>
            <a:r>
              <a:rPr lang="en-GB" dirty="0"/>
              <a:t>Thresholding</a:t>
            </a:r>
          </a:p>
        </p:txBody>
      </p:sp>
      <p:sp>
        <p:nvSpPr>
          <p:cNvPr id="3" name="Segnaposto contenuto 2">
            <a:extLst>
              <a:ext uri="{FF2B5EF4-FFF2-40B4-BE49-F238E27FC236}">
                <a16:creationId xmlns:a16="http://schemas.microsoft.com/office/drawing/2014/main" id="{C2A475A2-590D-488B-83CB-0158E863E1B2}"/>
              </a:ext>
            </a:extLst>
          </p:cNvPr>
          <p:cNvSpPr>
            <a:spLocks noGrp="1"/>
          </p:cNvSpPr>
          <p:nvPr>
            <p:ph idx="1"/>
          </p:nvPr>
        </p:nvSpPr>
        <p:spPr>
          <a:xfrm>
            <a:off x="838200" y="1825625"/>
            <a:ext cx="4927270" cy="4351338"/>
          </a:xfrm>
        </p:spPr>
        <p:txBody>
          <a:bodyPr>
            <a:normAutofit/>
          </a:bodyPr>
          <a:lstStyle/>
          <a:p>
            <a:pPr marL="0" indent="0">
              <a:buNone/>
            </a:pPr>
            <a:r>
              <a:rPr lang="en-GB" sz="1800" dirty="0"/>
              <a:t>There are also more sophisticated thresholding methods.</a:t>
            </a:r>
          </a:p>
          <a:p>
            <a:pPr marL="0" indent="0">
              <a:buNone/>
            </a:pPr>
            <a:endParaRPr lang="en-GB" sz="1800" dirty="0"/>
          </a:p>
          <a:p>
            <a:pPr marL="0" indent="0">
              <a:buNone/>
            </a:pPr>
            <a:r>
              <a:rPr lang="en-GB" sz="1800" b="1" dirty="0"/>
              <a:t>Otsu thresholding </a:t>
            </a:r>
            <a:r>
              <a:rPr lang="en-GB" sz="1800" dirty="0"/>
              <a:t>is a method that automatically finds the optimal threshold value for the image.</a:t>
            </a:r>
            <a:endParaRPr lang="en-GB" sz="1800" b="1" dirty="0"/>
          </a:p>
          <a:p>
            <a:pPr marL="0" indent="0">
              <a:buNone/>
            </a:pPr>
            <a:endParaRPr lang="en-GB" sz="1800" dirty="0"/>
          </a:p>
          <a:p>
            <a:pPr marL="0" indent="0">
              <a:buNone/>
            </a:pPr>
            <a:r>
              <a:rPr lang="en-GB" sz="1800" b="1" dirty="0"/>
              <a:t>Adaptive thresholding</a:t>
            </a:r>
            <a:r>
              <a:rPr lang="en-GB" sz="1800" dirty="0"/>
              <a:t> applies different threshold values to different regions of the image. This can help in particular when the image lighting is not homogeneous.</a:t>
            </a:r>
          </a:p>
          <a:p>
            <a:pPr marL="0" indent="0">
              <a:buNone/>
            </a:pPr>
            <a:endParaRPr lang="en-GB" sz="1800" dirty="0"/>
          </a:p>
        </p:txBody>
      </p:sp>
      <p:pic>
        <p:nvPicPr>
          <p:cNvPr id="5" name="Immagine 4">
            <a:extLst>
              <a:ext uri="{FF2B5EF4-FFF2-40B4-BE49-F238E27FC236}">
                <a16:creationId xmlns:a16="http://schemas.microsoft.com/office/drawing/2014/main" id="{874B896C-E99B-46EB-9D2B-57ADB777D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875" y="321232"/>
            <a:ext cx="6086223" cy="6171643"/>
          </a:xfrm>
          <a:prstGeom prst="rect">
            <a:avLst/>
          </a:prstGeom>
        </p:spPr>
      </p:pic>
    </p:spTree>
    <p:extLst>
      <p:ext uri="{BB962C8B-B14F-4D97-AF65-F5344CB8AC3E}">
        <p14:creationId xmlns:p14="http://schemas.microsoft.com/office/powerpoint/2010/main" val="3547227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B7B36C-16B0-4396-AF0E-6EECF1AA5736}"/>
              </a:ext>
            </a:extLst>
          </p:cNvPr>
          <p:cNvSpPr>
            <a:spLocks noGrp="1"/>
          </p:cNvSpPr>
          <p:nvPr>
            <p:ph type="title"/>
          </p:nvPr>
        </p:nvSpPr>
        <p:spPr/>
        <p:txBody>
          <a:bodyPr/>
          <a:lstStyle/>
          <a:p>
            <a:r>
              <a:rPr lang="en-GB" dirty="0"/>
              <a:t>Thresholding: when it does not work</a:t>
            </a:r>
          </a:p>
        </p:txBody>
      </p:sp>
      <p:graphicFrame>
        <p:nvGraphicFramePr>
          <p:cNvPr id="5" name="Segnaposto contenuto 2">
            <a:extLst>
              <a:ext uri="{FF2B5EF4-FFF2-40B4-BE49-F238E27FC236}">
                <a16:creationId xmlns:a16="http://schemas.microsoft.com/office/drawing/2014/main" id="{D97A5163-B8ED-431F-F6E2-D0B822F9EC7E}"/>
              </a:ext>
            </a:extLst>
          </p:cNvPr>
          <p:cNvGraphicFramePr>
            <a:graphicFrameLocks noGrp="1"/>
          </p:cNvGraphicFramePr>
          <p:nvPr>
            <p:ph idx="1"/>
            <p:extLst>
              <p:ext uri="{D42A27DB-BD31-4B8C-83A1-F6EECF244321}">
                <p14:modId xmlns:p14="http://schemas.microsoft.com/office/powerpoint/2010/main" val="707923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812669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3487</Words>
  <Application>Microsoft Office PowerPoint</Application>
  <PresentationFormat>Widescreen</PresentationFormat>
  <Paragraphs>588</Paragraphs>
  <Slides>50</Slides>
  <Notes>9</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50</vt:i4>
      </vt:variant>
    </vt:vector>
  </HeadingPairs>
  <TitlesOfParts>
    <vt:vector size="55" baseType="lpstr">
      <vt:lpstr>Arial</vt:lpstr>
      <vt:lpstr>Calibri</vt:lpstr>
      <vt:lpstr>Calibri Light</vt:lpstr>
      <vt:lpstr>Cambria Math</vt:lpstr>
      <vt:lpstr>Tema di Office</vt:lpstr>
      <vt:lpstr>Introduction to Artificial Intelligence: The toolkit for Future-Proof Physicians</vt:lpstr>
      <vt:lpstr>Lecture outline</vt:lpstr>
      <vt:lpstr>Image segmentation</vt:lpstr>
      <vt:lpstr>Principal Applications</vt:lpstr>
      <vt:lpstr>Classic segmentation techniques</vt:lpstr>
      <vt:lpstr>Thresholding</vt:lpstr>
      <vt:lpstr>Thresholding</vt:lpstr>
      <vt:lpstr>Thresholding</vt:lpstr>
      <vt:lpstr>Thresholding: when it does not work</vt:lpstr>
      <vt:lpstr>Thresholding in python</vt:lpstr>
      <vt:lpstr>Clustering</vt:lpstr>
      <vt:lpstr>Clustering</vt:lpstr>
      <vt:lpstr>Clustering</vt:lpstr>
      <vt:lpstr>K-means in python</vt:lpstr>
      <vt:lpstr>K-means in python</vt:lpstr>
      <vt:lpstr>Introduction to Neural Networks: the perceptron</vt:lpstr>
      <vt:lpstr>Introduction to Neural Networks: the perceptron</vt:lpstr>
      <vt:lpstr>Introduction to Neural Networks: the perceptron</vt:lpstr>
      <vt:lpstr>Introduction to Neural Networks: the multi-layer perceptron</vt:lpstr>
      <vt:lpstr>Introduction to Neural Networks: the multi-layer perceptron</vt:lpstr>
      <vt:lpstr>Introduction to Neural Networks: neurons and activations</vt:lpstr>
      <vt:lpstr>Introduction to Neural Networks: neurons and activations</vt:lpstr>
      <vt:lpstr>Introduction to Neural Networks</vt:lpstr>
      <vt:lpstr>Introduction to Neural Networks: the learning process</vt:lpstr>
      <vt:lpstr>Introduction to Neural Networks: the learning process</vt:lpstr>
      <vt:lpstr>Introduction to Neural Networks: the learning process</vt:lpstr>
      <vt:lpstr>Introduction to Neural Networks: the learning process</vt:lpstr>
      <vt:lpstr>Introduction to Neural Networks: the learning process</vt:lpstr>
      <vt:lpstr>Introduction to Neural Networks: the learning process</vt:lpstr>
      <vt:lpstr>Neural Networks for Computer Vision</vt:lpstr>
      <vt:lpstr>Neural Networks for Computer Vision</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Histopathological image segmentation</vt:lpstr>
      <vt:lpstr>Presentazione standard di PowerPoint</vt:lpstr>
      <vt:lpstr>Presentazione standard di PowerPoint</vt:lpstr>
      <vt:lpstr>Histopathological image segmentation: staining</vt:lpstr>
      <vt:lpstr>Histopathological image segmentation: staining</vt:lpstr>
      <vt:lpstr>Histopathological image segmentation</vt:lpstr>
      <vt:lpstr>Histopathological image segmentation</vt:lpstr>
      <vt:lpstr>Presentazione standard di PowerPoint</vt:lpstr>
      <vt:lpstr>Histopathological image segmentation</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Artificial Intelligence: The toolkit for Future-Proof Physicians</dc:title>
  <dc:creator>Gianluca Carlini</dc:creator>
  <cp:lastModifiedBy>Gianluca Carlini</cp:lastModifiedBy>
  <cp:revision>65</cp:revision>
  <dcterms:created xsi:type="dcterms:W3CDTF">2022-04-11T07:53:23Z</dcterms:created>
  <dcterms:modified xsi:type="dcterms:W3CDTF">2022-04-21T14:11:51Z</dcterms:modified>
</cp:coreProperties>
</file>